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22"/>
    <p:restoredTop sz="94632"/>
  </p:normalViewPr>
  <p:slideViewPr>
    <p:cSldViewPr snapToGrid="0" snapToObjects="1" showGuides="1">
      <p:cViewPr varScale="1">
        <p:scale>
          <a:sx n="116" d="100"/>
          <a:sy n="116" d="100"/>
        </p:scale>
        <p:origin x="216" y="25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E6934-8BC9-4A4A-AFB2-3279E2016B89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8F811-AB8E-934C-967F-6CB30A935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CDF79-2543-F747-ABDA-54A19A51F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08D541-E990-9D4B-995A-455D63F2B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C8D33-1B12-0744-B1B1-06B26A6B0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2024 Daniel S. Kirschen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4C2C1-668E-4C47-8CCD-58697C4D3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46DDB-E3F7-BB4B-8881-071958631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E98D1-14E5-7F4F-AA03-361120151E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6843" y="4608513"/>
            <a:ext cx="21336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05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142F5-DAC2-4549-9839-113BC9F55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9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15B63-97B1-264A-9288-86D74A81E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668"/>
            <a:ext cx="10515600" cy="46212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FDE16-C485-A74C-9F53-E9FAF5767C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553839"/>
            <a:ext cx="3146961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US"/>
              <a:t>© 2024 Daniel S. Kirschen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6FB72-E9E7-3E4A-AEC1-BF28022DA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1D92A-4114-BD42-B522-5648A2E23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77885B-17BE-0C48-BE7F-716732B0DD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5678" y="1234788"/>
            <a:ext cx="21336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12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F79D5-C8B2-E344-8151-DDC5CF52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09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77C70-AF34-824B-B2D1-566370A76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555668"/>
            <a:ext cx="5157787" cy="46339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4D628-7CDE-0A4E-9E30-44AACD7758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555668"/>
            <a:ext cx="5183188" cy="46339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77C6CD-45C8-2849-B800-032CB7181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80641"/>
            <a:ext cx="2950029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US"/>
              <a:t>© 2024 Daniel S. Kirschen</a:t>
            </a:r>
            <a:endParaRPr lang="en-US" sz="11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9F0BA4-765A-AF47-B8C0-BCED0815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3E0BBE-9EC7-E745-BAD2-0865D6727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B7DE1A-1A65-DC45-8F12-53C0E02A7F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5678" y="1234788"/>
            <a:ext cx="21336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76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2E14F-AAEE-214F-AB62-ECE0718AE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93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1A4CD6-33C7-E243-9F8C-7B15CDCE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602725"/>
            <a:ext cx="3325091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en-US"/>
              <a:t>© 2024 Daniel S. Kirschen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C8344-013E-4D44-9886-86BA741B1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6095E3-BE6F-B64D-BECF-52F5300F9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8D950-9C13-F84A-9AE3-B316762D0C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5678" y="1234788"/>
            <a:ext cx="21336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2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999C9B-7B1B-7248-9CDE-2EDEBDC655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77589"/>
            <a:ext cx="3200400" cy="365125"/>
          </a:xfrm>
        </p:spPr>
        <p:txBody>
          <a:bodyPr/>
          <a:lstStyle/>
          <a:p>
            <a:r>
              <a:rPr lang="en-US"/>
              <a:t>© 2024 Daniel S. Kirschen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B8FD19-1ACF-4E4F-BB43-187D16A88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32745-6812-2A42-BA59-F42B568F9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52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00E0-D930-7543-B51C-3474BD7FA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E14391-17DE-6644-8A76-03F49F9283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7C68C3-3BAC-AC45-B99B-D7D9BD5DC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E6AD3-7307-9C42-8868-F3C9DD666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80641"/>
            <a:ext cx="3194462" cy="365125"/>
          </a:xfrm>
        </p:spPr>
        <p:txBody>
          <a:bodyPr/>
          <a:lstStyle/>
          <a:p>
            <a:r>
              <a:rPr lang="en-US"/>
              <a:t>© 2024 Daniel S. Kirschen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A3F75-CBFC-4246-AB58-3D4C9A800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FFA53-8014-8A43-83EA-FD9485CC5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7F45C0-4A11-4D43-B84D-21F132FE00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612" y="1580173"/>
            <a:ext cx="21336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0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00D7FB-4C39-CF4E-982F-39557B2DD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4897E-0374-8949-801E-B5D8BF273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FEC0B-2F5F-3B44-95AA-42559CFE7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638305"/>
            <a:ext cx="2743200" cy="219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2024 Daniel S. Kirschen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1EA96-9F93-D148-8D23-57009EA4E2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2084F-3968-BC40-92FB-BBC270603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638306"/>
            <a:ext cx="2743200" cy="2806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646A6-6B76-9347-9EA0-ECEE7D8FD7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50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9" r:id="rId3"/>
    <p:sldLayoutId id="2147483680" r:id="rId4"/>
    <p:sldLayoutId id="2147483681" r:id="rId5"/>
    <p:sldLayoutId id="2147483683" r:id="rId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google.com/url?sa=i&amp;rct=j&amp;q=&amp;esrc=s&amp;source=images&amp;cd=&amp;ved=2ahUKEwjhzs_WzfnZAhURzGMKHR3yCKIQjRx6BAgAEAU&amp;url=http://energymarketintel.com/solutions-energy-market-intelligence/market-data/velocity-suite/ev-grid-map/&amp;psig=AOvVaw2iYc3VCOeX92gykXytunLh&amp;ust=1521590740218198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google.com/url?sa=i&amp;url=https%3A%2F%2Fwww.energy.gov%2Feere%2Farticles%2Feast-meets-west-lab-study-focuses-connecting-power-grid-coast-coast&amp;psig=AOvVaw1-Vk1plH6JkFCy1FRI042y&amp;ust=1630014852684000&amp;source=images&amp;cd=vfe&amp;ved=2ahUKEwjr7rnTlM3yAhUcAzQIHYUUDjEQjRx6BAgAEAo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www.google.com/url?sa=i&amp;url=https%3A%2F%2Fwww.invw.org%2F2020%2F08%2F20%2Fwho-killed-the-supergrid%2F&amp;psig=AOvVaw0b4ZR8IGEmxsal8nvGjKin&amp;ust=1630013308965000&amp;source=images&amp;cd=vfe&amp;ved=2ahUKEwir46zzjs3yAhU1HzQIHXE6CwAQjRx6BAgAEAo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google.com/url?sa=i&amp;url=https%3A%2F%2Fsupernode.energy%2Fthe-politics-of-the-pan-european-supergrid%2F&amp;psig=AOvVaw1zV0ltRa_fjV66dH2tbpim&amp;ust=1630016637658000&amp;source=images&amp;cd=vfe&amp;ved=0CAoQjRxqFwoTCMi99LGbzfICFQAAAAAdAAAAABAD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blogg.sintef.no/wp-content/uploads/2021/09/shutterstock_288105113-1.jp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hyperlink" Target="https://en.wikipedia.org/wiki/File:Polemount-singlephase-closeup.jp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ADE72-BE6E-3843-9FAE-85EBE178F7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1: Introduction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AE2EAE-B49D-4C9B-3C98-4C96B72B7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2024 Daniel S. Kirschen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60F8B-52E5-6233-98C8-77D6686A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62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36949A-0C46-4EAE-F1CB-864993483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voltage levels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0F27A3-B811-9C56-E915-4405949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2024 Daniel S.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31BA1-FF39-1A07-035C-DB5EE832B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0307E1B-C00B-5864-8B29-CA60E1EBD4FE}"/>
              </a:ext>
            </a:extLst>
          </p:cNvPr>
          <p:cNvGrpSpPr/>
          <p:nvPr/>
        </p:nvGrpSpPr>
        <p:grpSpPr>
          <a:xfrm>
            <a:off x="1171962" y="1602748"/>
            <a:ext cx="9379264" cy="4800600"/>
            <a:chOff x="1136336" y="1320800"/>
            <a:chExt cx="9379264" cy="4800600"/>
          </a:xfrm>
        </p:grpSpPr>
        <p:sp>
          <p:nvSpPr>
            <p:cNvPr id="10" name="Line 3">
              <a:extLst>
                <a:ext uri="{FF2B5EF4-FFF2-40B4-BE49-F238E27FC236}">
                  <a16:creationId xmlns:a16="http://schemas.microsoft.com/office/drawing/2014/main" id="{FA159E13-0D48-4E8E-915E-58743A8A35E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2208213" y="2233613"/>
              <a:ext cx="609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" name="Group 4">
              <a:extLst>
                <a:ext uri="{FF2B5EF4-FFF2-40B4-BE49-F238E27FC236}">
                  <a16:creationId xmlns:a16="http://schemas.microsoft.com/office/drawing/2014/main" id="{FD0044E5-7249-8DC0-CC27-314E9355D04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V="1">
              <a:off x="2817813" y="1965325"/>
              <a:ext cx="762000" cy="533400"/>
              <a:chOff x="1434" y="2337"/>
              <a:chExt cx="582" cy="385"/>
            </a:xfrm>
          </p:grpSpPr>
          <p:sp>
            <p:nvSpPr>
              <p:cNvPr id="49" name="Oval 5">
                <a:extLst>
                  <a:ext uri="{FF2B5EF4-FFF2-40B4-BE49-F238E27FC236}">
                    <a16:creationId xmlns:a16="http://schemas.microsoft.com/office/drawing/2014/main" id="{8AC27615-88BB-12AC-8D3E-65C0C4A99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" y="2337"/>
                <a:ext cx="384" cy="38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Oval 6">
                <a:extLst>
                  <a:ext uri="{FF2B5EF4-FFF2-40B4-BE49-F238E27FC236}">
                    <a16:creationId xmlns:a16="http://schemas.microsoft.com/office/drawing/2014/main" id="{74E4BC99-A1EF-56B3-219B-5E7B1A82D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338"/>
                <a:ext cx="384" cy="38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5419433E-5341-3EB4-941E-7206614BBB3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2286000" y="1701800"/>
              <a:ext cx="0" cy="1066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2F0647A8-C382-1A0D-8596-EB0A054308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4418807" y="1393032"/>
              <a:ext cx="0" cy="16779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7BD73EC6-ED2A-9AA1-C871-171BCC16EBA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3554413" y="2271713"/>
              <a:ext cx="68897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" name="Group 10">
              <a:extLst>
                <a:ext uri="{FF2B5EF4-FFF2-40B4-BE49-F238E27FC236}">
                  <a16:creationId xmlns:a16="http://schemas.microsoft.com/office/drawing/2014/main" id="{4E35841B-1272-4174-253F-B1F0B18A1FF2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V="1">
              <a:off x="5257800" y="1965325"/>
              <a:ext cx="762000" cy="533400"/>
              <a:chOff x="1434" y="2337"/>
              <a:chExt cx="582" cy="385"/>
            </a:xfrm>
          </p:grpSpPr>
          <p:sp>
            <p:nvSpPr>
              <p:cNvPr id="47" name="Oval 11">
                <a:extLst>
                  <a:ext uri="{FF2B5EF4-FFF2-40B4-BE49-F238E27FC236}">
                    <a16:creationId xmlns:a16="http://schemas.microsoft.com/office/drawing/2014/main" id="{3F4D8ED3-7E0C-03DC-41FD-3FE0DFC2E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" y="2337"/>
                <a:ext cx="384" cy="38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Oval 12">
                <a:extLst>
                  <a:ext uri="{FF2B5EF4-FFF2-40B4-BE49-F238E27FC236}">
                    <a16:creationId xmlns:a16="http://schemas.microsoft.com/office/drawing/2014/main" id="{04453C98-3DAD-8EB6-B760-46D4E07871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338"/>
                <a:ext cx="384" cy="38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8C6E1673-4CAD-7EF2-7AF6-50DFDDA3985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6858000" y="1393825"/>
              <a:ext cx="0" cy="1676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7" name="Group 14">
              <a:extLst>
                <a:ext uri="{FF2B5EF4-FFF2-40B4-BE49-F238E27FC236}">
                  <a16:creationId xmlns:a16="http://schemas.microsoft.com/office/drawing/2014/main" id="{11BD1222-9F53-86D4-F12E-85D488B01DB1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V="1">
              <a:off x="7683500" y="1965325"/>
              <a:ext cx="762000" cy="533400"/>
              <a:chOff x="1434" y="2337"/>
              <a:chExt cx="582" cy="385"/>
            </a:xfrm>
          </p:grpSpPr>
          <p:sp>
            <p:nvSpPr>
              <p:cNvPr id="45" name="Oval 15">
                <a:extLst>
                  <a:ext uri="{FF2B5EF4-FFF2-40B4-BE49-F238E27FC236}">
                    <a16:creationId xmlns:a16="http://schemas.microsoft.com/office/drawing/2014/main" id="{29E39701-3195-D912-666D-A98475197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" y="2337"/>
                <a:ext cx="384" cy="38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Oval 16">
                <a:extLst>
                  <a:ext uri="{FF2B5EF4-FFF2-40B4-BE49-F238E27FC236}">
                    <a16:creationId xmlns:a16="http://schemas.microsoft.com/office/drawing/2014/main" id="{7E5D76AB-165C-6CC9-C430-DD2B074373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338"/>
                <a:ext cx="384" cy="38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E01383CD-5625-68E9-26C9-15794D5681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1201" y="1320800"/>
              <a:ext cx="90281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x-none">
                  <a:latin typeface="Arial" charset="0"/>
                </a:rPr>
                <a:t>345 kV</a:t>
              </a:r>
              <a:endParaRPr lang="en-GB" altLang="x-none"/>
            </a:p>
          </p:txBody>
        </p:sp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7A86AAD5-3AE0-A1BF-A01B-4843FC9139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4701" y="1320800"/>
              <a:ext cx="90281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x-none">
                  <a:latin typeface="Arial" charset="0"/>
                </a:rPr>
                <a:t>132 kV</a:t>
              </a:r>
              <a:endParaRPr lang="en-GB" altLang="x-none"/>
            </a:p>
          </p:txBody>
        </p:sp>
        <p:sp>
          <p:nvSpPr>
            <p:cNvPr id="20" name="Text Box 19">
              <a:extLst>
                <a:ext uri="{FF2B5EF4-FFF2-40B4-BE49-F238E27FC236}">
                  <a16:creationId xmlns:a16="http://schemas.microsoft.com/office/drawing/2014/main" id="{FAD89105-67C5-3AF1-9482-5BBC4C46CF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1" y="1320800"/>
              <a:ext cx="77457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x-none">
                  <a:latin typeface="Arial" charset="0"/>
                </a:rPr>
                <a:t>30 kV</a:t>
              </a:r>
              <a:endParaRPr lang="en-GB" altLang="x-none"/>
            </a:p>
          </p:txBody>
        </p:sp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7E9C8002-BAB5-630C-7E3C-EBA7D9844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53401" y="1320800"/>
              <a:ext cx="75745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x-none">
                  <a:latin typeface="Arial" charset="0"/>
                </a:rPr>
                <a:t>11 kV</a:t>
              </a:r>
              <a:endParaRPr lang="en-GB" altLang="x-none"/>
            </a:p>
          </p:txBody>
        </p:sp>
        <p:sp>
          <p:nvSpPr>
            <p:cNvPr id="22" name="Line 21">
              <a:extLst>
                <a:ext uri="{FF2B5EF4-FFF2-40B4-BE49-F238E27FC236}">
                  <a16:creationId xmlns:a16="http://schemas.microsoft.com/office/drawing/2014/main" id="{CA40B7AF-B20E-9BA9-DB4F-DDEEFE8A940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4685507" y="2272507"/>
              <a:ext cx="6873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22">
              <a:extLst>
                <a:ext uri="{FF2B5EF4-FFF2-40B4-BE49-F238E27FC236}">
                  <a16:creationId xmlns:a16="http://schemas.microsoft.com/office/drawing/2014/main" id="{92A64AEC-8ACF-C863-9A04-A52F0AE4E1C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5955507" y="2234407"/>
              <a:ext cx="6111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23">
              <a:extLst>
                <a:ext uri="{FF2B5EF4-FFF2-40B4-BE49-F238E27FC236}">
                  <a16:creationId xmlns:a16="http://schemas.microsoft.com/office/drawing/2014/main" id="{788D9A7E-C088-74D9-272E-E164BFE83F7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9474200" y="1192213"/>
              <a:ext cx="0" cy="2082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24">
              <a:extLst>
                <a:ext uri="{FF2B5EF4-FFF2-40B4-BE49-F238E27FC236}">
                  <a16:creationId xmlns:a16="http://schemas.microsoft.com/office/drawing/2014/main" id="{B66D7245-3C4E-8055-EA5F-6A4371AAF73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8368507" y="2272507"/>
              <a:ext cx="6873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25">
              <a:extLst>
                <a:ext uri="{FF2B5EF4-FFF2-40B4-BE49-F238E27FC236}">
                  <a16:creationId xmlns:a16="http://schemas.microsoft.com/office/drawing/2014/main" id="{D15397F6-552B-67B3-130D-7DB08AF4265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175500" y="2233613"/>
              <a:ext cx="609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37088709-A5F8-15ED-0601-982F880255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15600" y="2235200"/>
              <a:ext cx="0" cy="3505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4A79ED7-2703-426D-101C-69DAE1792EB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V="1">
              <a:off x="8597900" y="5472113"/>
              <a:ext cx="762000" cy="533400"/>
              <a:chOff x="1434" y="2337"/>
              <a:chExt cx="582" cy="385"/>
            </a:xfrm>
          </p:grpSpPr>
          <p:sp>
            <p:nvSpPr>
              <p:cNvPr id="43" name="Oval 28">
                <a:extLst>
                  <a:ext uri="{FF2B5EF4-FFF2-40B4-BE49-F238E27FC236}">
                    <a16:creationId xmlns:a16="http://schemas.microsoft.com/office/drawing/2014/main" id="{4E74108D-AECB-EB31-33D7-2C22EFD28E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" y="2337"/>
                <a:ext cx="384" cy="38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Oval 29">
                <a:extLst>
                  <a:ext uri="{FF2B5EF4-FFF2-40B4-BE49-F238E27FC236}">
                    <a16:creationId xmlns:a16="http://schemas.microsoft.com/office/drawing/2014/main" id="{6D21FD26-4504-1FF8-0E95-22822D9FC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338"/>
                <a:ext cx="384" cy="38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9" name="Line 30">
              <a:extLst>
                <a:ext uri="{FF2B5EF4-FFF2-40B4-BE49-F238E27FC236}">
                  <a16:creationId xmlns:a16="http://schemas.microsoft.com/office/drawing/2014/main" id="{7E1CEF05-E3FA-64E5-BFF6-5345147C7F3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9931400" y="5156200"/>
              <a:ext cx="0" cy="1168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31">
              <a:extLst>
                <a:ext uri="{FF2B5EF4-FFF2-40B4-BE49-F238E27FC236}">
                  <a16:creationId xmlns:a16="http://schemas.microsoft.com/office/drawing/2014/main" id="{8EBD3AAA-53BB-552E-FF10-CA7D4222F36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62900" y="5778500"/>
              <a:ext cx="685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A8526C72-122A-C2AD-35CA-C32E6D7E56B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9296400" y="5740400"/>
              <a:ext cx="609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4ECEAF6D-2610-03C4-9D1C-0FF8658F627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8445500" y="5600700"/>
              <a:ext cx="0" cy="279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Text Box 34">
              <a:extLst>
                <a:ext uri="{FF2B5EF4-FFF2-40B4-BE49-F238E27FC236}">
                  <a16:creationId xmlns:a16="http://schemas.microsoft.com/office/drawing/2014/main" id="{3341AB69-8C04-F389-2A00-C65A5EC92A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99389" y="4902200"/>
              <a:ext cx="78739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x-none">
                  <a:latin typeface="Arial" charset="0"/>
                </a:rPr>
                <a:t>120 V</a:t>
              </a:r>
              <a:endParaRPr lang="en-GB" altLang="x-none"/>
            </a:p>
          </p:txBody>
        </p:sp>
        <p:sp>
          <p:nvSpPr>
            <p:cNvPr id="34" name="Text Box 36">
              <a:extLst>
                <a:ext uri="{FF2B5EF4-FFF2-40B4-BE49-F238E27FC236}">
                  <a16:creationId xmlns:a16="http://schemas.microsoft.com/office/drawing/2014/main" id="{DC9DF7AB-1922-DDF7-B9A4-A917CEBD3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6336" y="2980543"/>
              <a:ext cx="1544012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GB" altLang="x-none" dirty="0">
                  <a:latin typeface="Arial" charset="0"/>
                </a:rPr>
                <a:t>National </a:t>
              </a:r>
            </a:p>
            <a:p>
              <a:pPr algn="ctr"/>
              <a:r>
                <a:rPr lang="en-GB" altLang="x-none" dirty="0">
                  <a:latin typeface="Arial" charset="0"/>
                </a:rPr>
                <a:t>transmission </a:t>
              </a:r>
              <a:endParaRPr lang="en-GB" altLang="x-none" dirty="0"/>
            </a:p>
          </p:txBody>
        </p:sp>
        <p:sp>
          <p:nvSpPr>
            <p:cNvPr id="35" name="Line 37">
              <a:extLst>
                <a:ext uri="{FF2B5EF4-FFF2-40B4-BE49-F238E27FC236}">
                  <a16:creationId xmlns:a16="http://schemas.microsoft.com/office/drawing/2014/main" id="{A4D93CF8-95EF-0A4F-5015-2754C8412C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000" y="2311400"/>
              <a:ext cx="0" cy="6858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Text Box 39">
              <a:extLst>
                <a:ext uri="{FF2B5EF4-FFF2-40B4-BE49-F238E27FC236}">
                  <a16:creationId xmlns:a16="http://schemas.microsoft.com/office/drawing/2014/main" id="{FF7B16F7-40F5-9272-710F-9DEB6F015A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2674" y="2981277"/>
              <a:ext cx="1672253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GB" altLang="x-none" dirty="0">
                  <a:latin typeface="Arial" charset="0"/>
                </a:rPr>
                <a:t>Regional sub- </a:t>
              </a:r>
            </a:p>
            <a:p>
              <a:pPr algn="ctr"/>
              <a:r>
                <a:rPr lang="en-GB" altLang="x-none" dirty="0">
                  <a:latin typeface="Arial" charset="0"/>
                </a:rPr>
                <a:t>transmission</a:t>
              </a:r>
              <a:endParaRPr lang="en-GB" altLang="x-none" dirty="0"/>
            </a:p>
          </p:txBody>
        </p:sp>
        <p:sp>
          <p:nvSpPr>
            <p:cNvPr id="37" name="Line 40">
              <a:extLst>
                <a:ext uri="{FF2B5EF4-FFF2-40B4-BE49-F238E27FC236}">
                  <a16:creationId xmlns:a16="http://schemas.microsoft.com/office/drawing/2014/main" id="{E4619CC9-29D3-9529-10CF-D5C0BB0658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43400" y="2311400"/>
              <a:ext cx="0" cy="6858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Text Box 42">
              <a:extLst>
                <a:ext uri="{FF2B5EF4-FFF2-40B4-BE49-F238E27FC236}">
                  <a16:creationId xmlns:a16="http://schemas.microsoft.com/office/drawing/2014/main" id="{90919A46-5D55-3522-4915-935EE9884F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06453" y="2981278"/>
              <a:ext cx="1364476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GB" altLang="x-none" dirty="0">
                  <a:latin typeface="Arial" charset="0"/>
                </a:rPr>
                <a:t>Local</a:t>
              </a:r>
            </a:p>
            <a:p>
              <a:pPr algn="ctr"/>
              <a:r>
                <a:rPr lang="en-GB" altLang="x-none" dirty="0">
                  <a:latin typeface="Arial" charset="0"/>
                </a:rPr>
                <a:t>distribution </a:t>
              </a:r>
              <a:endParaRPr lang="en-GB" altLang="x-none" dirty="0"/>
            </a:p>
          </p:txBody>
        </p:sp>
        <p:sp>
          <p:nvSpPr>
            <p:cNvPr id="39" name="Line 43">
              <a:extLst>
                <a:ext uri="{FF2B5EF4-FFF2-40B4-BE49-F238E27FC236}">
                  <a16:creationId xmlns:a16="http://schemas.microsoft.com/office/drawing/2014/main" id="{2EA453A8-5290-ECC2-B0CD-F74BF51BD8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05600" y="2311400"/>
              <a:ext cx="0" cy="6858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Text Box 45">
              <a:extLst>
                <a:ext uri="{FF2B5EF4-FFF2-40B4-BE49-F238E27FC236}">
                  <a16:creationId xmlns:a16="http://schemas.microsoft.com/office/drawing/2014/main" id="{C11A6173-EF63-E65E-F9C9-AC8EEAB670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76112" y="4034352"/>
              <a:ext cx="1364476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x-none" dirty="0">
                  <a:latin typeface="Arial" charset="0"/>
                </a:rPr>
                <a:t>Street-level</a:t>
              </a:r>
            </a:p>
            <a:p>
              <a:r>
                <a:rPr lang="en-GB" altLang="x-none" dirty="0">
                  <a:latin typeface="Arial" charset="0"/>
                </a:rPr>
                <a:t>distribution </a:t>
              </a:r>
              <a:endParaRPr lang="en-GB" altLang="x-none" dirty="0"/>
            </a:p>
          </p:txBody>
        </p:sp>
        <p:sp>
          <p:nvSpPr>
            <p:cNvPr id="41" name="Line 46">
              <a:extLst>
                <a:ext uri="{FF2B5EF4-FFF2-40B4-BE49-F238E27FC236}">
                  <a16:creationId xmlns:a16="http://schemas.microsoft.com/office/drawing/2014/main" id="{57C4C746-6A05-115F-7E44-5A5D839DCF2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0020300" y="4025900"/>
              <a:ext cx="0" cy="6858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7152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D9FE2-D69E-71B3-C294-68FBB393B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consumer connections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A6ABCA-757A-3617-1D00-28260729D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2024 Daniel S.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61C99-C830-84AD-D8AC-F25DB8C2B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43A01E-EE16-E9A3-75CC-B0AC87EF07AE}"/>
              </a:ext>
            </a:extLst>
          </p:cNvPr>
          <p:cNvGrpSpPr/>
          <p:nvPr/>
        </p:nvGrpSpPr>
        <p:grpSpPr>
          <a:xfrm>
            <a:off x="1858449" y="1642951"/>
            <a:ext cx="8550275" cy="4401238"/>
            <a:chOff x="441325" y="1391920"/>
            <a:chExt cx="8550275" cy="4401238"/>
          </a:xfrm>
          <a:solidFill>
            <a:schemeClr val="bg1"/>
          </a:solidFill>
        </p:grpSpPr>
        <p:sp>
          <p:nvSpPr>
            <p:cNvPr id="6" name="Line 3">
              <a:extLst>
                <a:ext uri="{FF2B5EF4-FFF2-40B4-BE49-F238E27FC236}">
                  <a16:creationId xmlns:a16="http://schemas.microsoft.com/office/drawing/2014/main" id="{5A135CE2-CD82-E07D-5E75-3050AE5D962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684213" y="2304733"/>
              <a:ext cx="609600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2956D8A5-2F78-9D5B-3A29-F7FE21C74B71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V="1">
              <a:off x="1293813" y="2036445"/>
              <a:ext cx="762000" cy="533400"/>
              <a:chOff x="1434" y="2337"/>
              <a:chExt cx="582" cy="385"/>
            </a:xfrm>
            <a:grpFill/>
          </p:grpSpPr>
          <p:sp>
            <p:nvSpPr>
              <p:cNvPr id="43" name="Oval 5">
                <a:extLst>
                  <a:ext uri="{FF2B5EF4-FFF2-40B4-BE49-F238E27FC236}">
                    <a16:creationId xmlns:a16="http://schemas.microsoft.com/office/drawing/2014/main" id="{B799F3D8-ECE4-A7B5-67AE-B1A7DEE8C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" y="2337"/>
                <a:ext cx="384" cy="384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B320B0FF-E93E-21A3-030B-792E02125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338"/>
                <a:ext cx="384" cy="38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936BC1A2-F783-2E9D-8CDC-BB98F6915FC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950913" y="1960245"/>
              <a:ext cx="0" cy="6858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0A48B4FB-AEF0-A0C5-FA39-C57C25EA07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2894807" y="1464151"/>
              <a:ext cx="0" cy="167798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308BADF7-289E-3925-C6B0-7CF30128C75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637506" y="2723039"/>
              <a:ext cx="1449388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C135925-8916-A1F5-FA1C-B9B9E79267D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V="1">
              <a:off x="3733800" y="2036445"/>
              <a:ext cx="762000" cy="533400"/>
              <a:chOff x="1434" y="2337"/>
              <a:chExt cx="582" cy="385"/>
            </a:xfrm>
            <a:grpFill/>
          </p:grpSpPr>
          <p:sp>
            <p:nvSpPr>
              <p:cNvPr id="41" name="Oval 11">
                <a:extLst>
                  <a:ext uri="{FF2B5EF4-FFF2-40B4-BE49-F238E27FC236}">
                    <a16:creationId xmlns:a16="http://schemas.microsoft.com/office/drawing/2014/main" id="{99D28281-0BB5-3A08-394E-015CFFF46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" y="2337"/>
                <a:ext cx="384" cy="384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Oval 12">
                <a:extLst>
                  <a:ext uri="{FF2B5EF4-FFF2-40B4-BE49-F238E27FC236}">
                    <a16:creationId xmlns:a16="http://schemas.microsoft.com/office/drawing/2014/main" id="{E2FA6727-906C-808A-EEDB-9C683BA1DF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338"/>
                <a:ext cx="384" cy="38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" name="Line 13">
              <a:extLst>
                <a:ext uri="{FF2B5EF4-FFF2-40B4-BE49-F238E27FC236}">
                  <a16:creationId xmlns:a16="http://schemas.microsoft.com/office/drawing/2014/main" id="{8783D30C-A495-BA4B-33F7-8B5E25F0C1B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5334000" y="1464945"/>
              <a:ext cx="0" cy="16764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" name="Group 14">
              <a:extLst>
                <a:ext uri="{FF2B5EF4-FFF2-40B4-BE49-F238E27FC236}">
                  <a16:creationId xmlns:a16="http://schemas.microsoft.com/office/drawing/2014/main" id="{DA1BEF8D-84E3-4C9E-3D55-30A220FE4B3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V="1">
              <a:off x="6159500" y="2036445"/>
              <a:ext cx="762000" cy="533400"/>
              <a:chOff x="1434" y="2337"/>
              <a:chExt cx="582" cy="385"/>
            </a:xfrm>
            <a:grpFill/>
          </p:grpSpPr>
          <p:sp>
            <p:nvSpPr>
              <p:cNvPr id="39" name="Oval 15">
                <a:extLst>
                  <a:ext uri="{FF2B5EF4-FFF2-40B4-BE49-F238E27FC236}">
                    <a16:creationId xmlns:a16="http://schemas.microsoft.com/office/drawing/2014/main" id="{86C64BBB-FFF0-3C90-4711-F194B098D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" y="2337"/>
                <a:ext cx="384" cy="384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Oval 16">
                <a:extLst>
                  <a:ext uri="{FF2B5EF4-FFF2-40B4-BE49-F238E27FC236}">
                    <a16:creationId xmlns:a16="http://schemas.microsoft.com/office/drawing/2014/main" id="{28126D08-58F6-8DE1-D8F7-3E06877FF6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338"/>
                <a:ext cx="384" cy="38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" name="Text Box 17">
              <a:extLst>
                <a:ext uri="{FF2B5EF4-FFF2-40B4-BE49-F238E27FC236}">
                  <a16:creationId xmlns:a16="http://schemas.microsoft.com/office/drawing/2014/main" id="{14016468-876E-2BF2-A9AF-B57935B67A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325" y="1391920"/>
              <a:ext cx="902811" cy="36933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x-none" dirty="0"/>
                <a:t>345</a:t>
              </a:r>
              <a:r>
                <a:rPr lang="en-GB" altLang="x-none" dirty="0">
                  <a:latin typeface="Arial" charset="0"/>
                </a:rPr>
                <a:t> kV</a:t>
              </a:r>
              <a:endParaRPr lang="en-GB" altLang="x-none" dirty="0"/>
            </a:p>
          </p:txBody>
        </p:sp>
        <p:sp>
          <p:nvSpPr>
            <p:cNvPr id="15" name="Text Box 18">
              <a:extLst>
                <a:ext uri="{FF2B5EF4-FFF2-40B4-BE49-F238E27FC236}">
                  <a16:creationId xmlns:a16="http://schemas.microsoft.com/office/drawing/2014/main" id="{06BA0C39-B3F7-53BB-FD93-D3879464D7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0700" y="1391920"/>
              <a:ext cx="902811" cy="36933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x-none">
                  <a:latin typeface="Arial" charset="0"/>
                </a:rPr>
                <a:t>132 kV</a:t>
              </a:r>
              <a:endParaRPr lang="en-GB" altLang="x-none"/>
            </a:p>
          </p:txBody>
        </p:sp>
        <p:sp>
          <p:nvSpPr>
            <p:cNvPr id="16" name="Text Box 19">
              <a:extLst>
                <a:ext uri="{FF2B5EF4-FFF2-40B4-BE49-F238E27FC236}">
                  <a16:creationId xmlns:a16="http://schemas.microsoft.com/office/drawing/2014/main" id="{08290B4F-E7BA-A3A2-D881-CD575BC2AE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7200" y="1391920"/>
              <a:ext cx="774571" cy="36933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x-none">
                  <a:latin typeface="Arial" charset="0"/>
                </a:rPr>
                <a:t>30 kV</a:t>
              </a:r>
              <a:endParaRPr lang="en-GB" altLang="x-none"/>
            </a:p>
          </p:txBody>
        </p:sp>
        <p:sp>
          <p:nvSpPr>
            <p:cNvPr id="17" name="Text Box 20">
              <a:extLst>
                <a:ext uri="{FF2B5EF4-FFF2-40B4-BE49-F238E27FC236}">
                  <a16:creationId xmlns:a16="http://schemas.microsoft.com/office/drawing/2014/main" id="{7D74A301-7260-D50F-F787-F92B457F41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9400" y="1391920"/>
              <a:ext cx="757451" cy="36933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x-none">
                  <a:latin typeface="Arial" charset="0"/>
                </a:rPr>
                <a:t>11 kV</a:t>
              </a:r>
              <a:endParaRPr lang="en-GB" altLang="x-none"/>
            </a:p>
          </p:txBody>
        </p:sp>
        <p:sp>
          <p:nvSpPr>
            <p:cNvPr id="18" name="Line 21">
              <a:extLst>
                <a:ext uri="{FF2B5EF4-FFF2-40B4-BE49-F238E27FC236}">
                  <a16:creationId xmlns:a16="http://schemas.microsoft.com/office/drawing/2014/main" id="{47D4D0D7-5919-7A0B-4665-4E05026854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3200400" y="2304733"/>
              <a:ext cx="609600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D46ADF82-B432-A99D-3F08-60B7417481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81200" y="3066733"/>
              <a:ext cx="381000" cy="457200"/>
            </a:xfrm>
            <a:custGeom>
              <a:avLst/>
              <a:gdLst>
                <a:gd name="T0" fmla="*/ 0 w 240"/>
                <a:gd name="T1" fmla="*/ 0 h 288"/>
                <a:gd name="T2" fmla="*/ 240 w 240"/>
                <a:gd name="T3" fmla="*/ 0 h 288"/>
                <a:gd name="T4" fmla="*/ 240 w 24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288">
                  <a:moveTo>
                    <a:pt x="0" y="0"/>
                  </a:moveTo>
                  <a:lnTo>
                    <a:pt x="240" y="0"/>
                  </a:lnTo>
                  <a:lnTo>
                    <a:pt x="240" y="288"/>
                  </a:lnTo>
                </a:path>
              </a:pathLst>
            </a:custGeom>
            <a:grpFill/>
            <a:ln w="38100" cmpd="sng">
              <a:solidFill>
                <a:srgbClr val="002060"/>
              </a:solidFill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23">
              <a:extLst>
                <a:ext uri="{FF2B5EF4-FFF2-40B4-BE49-F238E27FC236}">
                  <a16:creationId xmlns:a16="http://schemas.microsoft.com/office/drawing/2014/main" id="{B60FD33B-19BE-B22B-1780-7AE9A94C15E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4000500" y="2723833"/>
              <a:ext cx="1447800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DDAFFF9D-2EEA-8BA4-AEE2-7389FF23AF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3400" y="3066733"/>
              <a:ext cx="381000" cy="457200"/>
            </a:xfrm>
            <a:custGeom>
              <a:avLst/>
              <a:gdLst>
                <a:gd name="T0" fmla="*/ 0 w 240"/>
                <a:gd name="T1" fmla="*/ 0 h 288"/>
                <a:gd name="T2" fmla="*/ 240 w 240"/>
                <a:gd name="T3" fmla="*/ 0 h 288"/>
                <a:gd name="T4" fmla="*/ 240 w 24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288">
                  <a:moveTo>
                    <a:pt x="0" y="0"/>
                  </a:moveTo>
                  <a:lnTo>
                    <a:pt x="240" y="0"/>
                  </a:lnTo>
                  <a:lnTo>
                    <a:pt x="240" y="288"/>
                  </a:lnTo>
                </a:path>
              </a:pathLst>
            </a:custGeom>
            <a:grpFill/>
            <a:ln w="38100" cmpd="sng">
              <a:solidFill>
                <a:srgbClr val="002060"/>
              </a:solidFill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25">
              <a:extLst>
                <a:ext uri="{FF2B5EF4-FFF2-40B4-BE49-F238E27FC236}">
                  <a16:creationId xmlns:a16="http://schemas.microsoft.com/office/drawing/2014/main" id="{712DF5D5-BCCA-93F9-70A4-11D3CE00968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50200" y="1263333"/>
              <a:ext cx="0" cy="20828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26">
              <a:extLst>
                <a:ext uri="{FF2B5EF4-FFF2-40B4-BE49-F238E27FC236}">
                  <a16:creationId xmlns:a16="http://schemas.microsoft.com/office/drawing/2014/main" id="{980D9B7B-82FA-32FE-232F-3865AEC4710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6451600" y="2723833"/>
              <a:ext cx="1447800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B8D27209-4170-AC87-5DCC-3B7B18E88F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94500" y="3066733"/>
              <a:ext cx="381000" cy="457200"/>
            </a:xfrm>
            <a:custGeom>
              <a:avLst/>
              <a:gdLst>
                <a:gd name="T0" fmla="*/ 0 w 240"/>
                <a:gd name="T1" fmla="*/ 0 h 288"/>
                <a:gd name="T2" fmla="*/ 240 w 240"/>
                <a:gd name="T3" fmla="*/ 0 h 288"/>
                <a:gd name="T4" fmla="*/ 240 w 24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288">
                  <a:moveTo>
                    <a:pt x="0" y="0"/>
                  </a:moveTo>
                  <a:lnTo>
                    <a:pt x="240" y="0"/>
                  </a:lnTo>
                  <a:lnTo>
                    <a:pt x="240" y="288"/>
                  </a:lnTo>
                </a:path>
              </a:pathLst>
            </a:custGeom>
            <a:grpFill/>
            <a:ln w="38100" cmpd="sng">
              <a:solidFill>
                <a:srgbClr val="002060"/>
              </a:solidFill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28">
              <a:extLst>
                <a:ext uri="{FF2B5EF4-FFF2-40B4-BE49-F238E27FC236}">
                  <a16:creationId xmlns:a16="http://schemas.microsoft.com/office/drawing/2014/main" id="{9E84F140-B02B-ED6D-F437-44D5F9052FE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5651500" y="2304733"/>
              <a:ext cx="609600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29">
              <a:extLst>
                <a:ext uri="{FF2B5EF4-FFF2-40B4-BE49-F238E27FC236}">
                  <a16:creationId xmlns:a16="http://schemas.microsoft.com/office/drawing/2014/main" id="{C84C91F3-0AF3-7ABF-0CD9-15B4737742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91600" y="2306320"/>
              <a:ext cx="0" cy="292608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7" name="Group 30">
              <a:extLst>
                <a:ext uri="{FF2B5EF4-FFF2-40B4-BE49-F238E27FC236}">
                  <a16:creationId xmlns:a16="http://schemas.microsoft.com/office/drawing/2014/main" id="{C541EFAE-1B87-0E0A-5371-BA096D8BE0B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V="1">
              <a:off x="7073900" y="4964113"/>
              <a:ext cx="762000" cy="533400"/>
              <a:chOff x="1434" y="2337"/>
              <a:chExt cx="582" cy="385"/>
            </a:xfrm>
            <a:grpFill/>
          </p:grpSpPr>
          <p:sp>
            <p:nvSpPr>
              <p:cNvPr id="37" name="Oval 31">
                <a:extLst>
                  <a:ext uri="{FF2B5EF4-FFF2-40B4-BE49-F238E27FC236}">
                    <a16:creationId xmlns:a16="http://schemas.microsoft.com/office/drawing/2014/main" id="{1AE0B903-FAB6-901C-6F39-D1FF995A0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" y="2337"/>
                <a:ext cx="384" cy="384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Oval 32">
                <a:extLst>
                  <a:ext uri="{FF2B5EF4-FFF2-40B4-BE49-F238E27FC236}">
                    <a16:creationId xmlns:a16="http://schemas.microsoft.com/office/drawing/2014/main" id="{EE1A52FC-8C2D-FB2F-8C8C-7F03D9262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338"/>
                <a:ext cx="384" cy="38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8" name="Line 33">
              <a:extLst>
                <a:ext uri="{FF2B5EF4-FFF2-40B4-BE49-F238E27FC236}">
                  <a16:creationId xmlns:a16="http://schemas.microsoft.com/office/drawing/2014/main" id="{D1741A12-6504-1262-14D6-7D025790402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8407400" y="4648200"/>
              <a:ext cx="0" cy="11684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36">
              <a:extLst>
                <a:ext uri="{FF2B5EF4-FFF2-40B4-BE49-F238E27FC236}">
                  <a16:creationId xmlns:a16="http://schemas.microsoft.com/office/drawing/2014/main" id="{284948F7-F04A-267D-D6B9-AD58E32F9EB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772400" y="5232400"/>
              <a:ext cx="609600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37">
              <a:extLst>
                <a:ext uri="{FF2B5EF4-FFF2-40B4-BE49-F238E27FC236}">
                  <a16:creationId xmlns:a16="http://schemas.microsoft.com/office/drawing/2014/main" id="{6BBAD104-BA24-93C6-ED9C-7C27D54629F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6921500" y="5092700"/>
              <a:ext cx="0" cy="2794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Text Box 38">
              <a:extLst>
                <a:ext uri="{FF2B5EF4-FFF2-40B4-BE49-F238E27FC236}">
                  <a16:creationId xmlns:a16="http://schemas.microsoft.com/office/drawing/2014/main" id="{8F766A58-97AE-EAE3-2D47-BD74C64005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5388" y="4394200"/>
              <a:ext cx="787395" cy="36933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x-none">
                  <a:latin typeface="Arial" charset="0"/>
                </a:rPr>
                <a:t>120 V</a:t>
              </a:r>
              <a:endParaRPr lang="en-GB" altLang="x-none"/>
            </a:p>
          </p:txBody>
        </p:sp>
        <p:sp>
          <p:nvSpPr>
            <p:cNvPr id="33" name="Text Box 39">
              <a:extLst>
                <a:ext uri="{FF2B5EF4-FFF2-40B4-BE49-F238E27FC236}">
                  <a16:creationId xmlns:a16="http://schemas.microsoft.com/office/drawing/2014/main" id="{E1651A6B-0975-2967-4466-9E2A8F8BB4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9357" y="2838133"/>
              <a:ext cx="1301750" cy="915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x-none" dirty="0"/>
                <a:t>Large</a:t>
              </a:r>
            </a:p>
            <a:p>
              <a:r>
                <a:rPr lang="en-GB" altLang="x-none" dirty="0"/>
                <a:t>industrial</a:t>
              </a:r>
            </a:p>
            <a:p>
              <a:r>
                <a:rPr lang="en-GB" altLang="x-none" dirty="0"/>
                <a:t>consumers</a:t>
              </a:r>
              <a:endParaRPr lang="en-GB" altLang="x-none" dirty="0">
                <a:latin typeface="Arial" charset="0"/>
              </a:endParaRPr>
            </a:p>
          </p:txBody>
        </p:sp>
        <p:sp>
          <p:nvSpPr>
            <p:cNvPr id="34" name="Text Box 40">
              <a:extLst>
                <a:ext uri="{FF2B5EF4-FFF2-40B4-BE49-F238E27FC236}">
                  <a16:creationId xmlns:a16="http://schemas.microsoft.com/office/drawing/2014/main" id="{B80A059A-F932-3EB7-769C-680AB42BA9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983" y="2990533"/>
              <a:ext cx="1301750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x-none" dirty="0"/>
                <a:t>Industrial</a:t>
              </a:r>
            </a:p>
            <a:p>
              <a:r>
                <a:rPr lang="en-GB" altLang="x-none" dirty="0"/>
                <a:t>consumers</a:t>
              </a:r>
              <a:endParaRPr lang="en-GB" altLang="x-none" dirty="0">
                <a:latin typeface="Arial" charset="0"/>
              </a:endParaRPr>
            </a:p>
          </p:txBody>
        </p:sp>
        <p:sp>
          <p:nvSpPr>
            <p:cNvPr id="35" name="Text Box 41">
              <a:extLst>
                <a:ext uri="{FF2B5EF4-FFF2-40B4-BE49-F238E27FC236}">
                  <a16:creationId xmlns:a16="http://schemas.microsoft.com/office/drawing/2014/main" id="{4B8A13E0-CA29-83F9-7C6F-EC7A25DA86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8379" y="2838133"/>
              <a:ext cx="1352550" cy="915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x-none" dirty="0"/>
                <a:t>Large</a:t>
              </a:r>
            </a:p>
            <a:p>
              <a:r>
                <a:rPr lang="en-GB" altLang="x-none" dirty="0"/>
                <a:t>commercial</a:t>
              </a:r>
            </a:p>
            <a:p>
              <a:r>
                <a:rPr lang="en-GB" altLang="x-none" dirty="0"/>
                <a:t>consumers</a:t>
              </a:r>
              <a:endParaRPr lang="en-GB" altLang="x-none" dirty="0">
                <a:latin typeface="Arial" charset="0"/>
              </a:endParaRPr>
            </a:p>
          </p:txBody>
        </p:sp>
        <p:sp>
          <p:nvSpPr>
            <p:cNvPr id="36" name="Text Box 42">
              <a:extLst>
                <a:ext uri="{FF2B5EF4-FFF2-40B4-BE49-F238E27FC236}">
                  <a16:creationId xmlns:a16="http://schemas.microsoft.com/office/drawing/2014/main" id="{B05FFC56-F548-6E05-9F43-3DABB73E9C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9006" y="4877171"/>
              <a:ext cx="1760538" cy="91598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x-none" dirty="0"/>
                <a:t>Residential and</a:t>
              </a:r>
            </a:p>
            <a:p>
              <a:r>
                <a:rPr lang="en-GB" altLang="x-none" dirty="0"/>
                <a:t>commercial</a:t>
              </a:r>
            </a:p>
            <a:p>
              <a:r>
                <a:rPr lang="en-GB" altLang="x-none" dirty="0"/>
                <a:t>consumers</a:t>
              </a:r>
              <a:endParaRPr lang="en-GB" altLang="x-none" dirty="0">
                <a:latin typeface="Arial" charset="0"/>
              </a:endParaRPr>
            </a:p>
          </p:txBody>
        </p:sp>
        <p:sp>
          <p:nvSpPr>
            <p:cNvPr id="45" name="Line 36">
              <a:extLst>
                <a:ext uri="{FF2B5EF4-FFF2-40B4-BE49-F238E27FC236}">
                  <a16:creationId xmlns:a16="http://schemas.microsoft.com/office/drawing/2014/main" id="{5DFCBC80-ECAD-89F8-619E-468BA80E766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6505536" y="5232400"/>
              <a:ext cx="609600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08CBBDDC-2B17-5427-44B6-01B4B16CE5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24913" y="5232400"/>
              <a:ext cx="381000" cy="457200"/>
            </a:xfrm>
            <a:custGeom>
              <a:avLst/>
              <a:gdLst>
                <a:gd name="T0" fmla="*/ 0 w 240"/>
                <a:gd name="T1" fmla="*/ 0 h 288"/>
                <a:gd name="T2" fmla="*/ 240 w 240"/>
                <a:gd name="T3" fmla="*/ 0 h 288"/>
                <a:gd name="T4" fmla="*/ 240 w 24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288">
                  <a:moveTo>
                    <a:pt x="0" y="0"/>
                  </a:moveTo>
                  <a:lnTo>
                    <a:pt x="240" y="0"/>
                  </a:lnTo>
                  <a:lnTo>
                    <a:pt x="240" y="288"/>
                  </a:lnTo>
                </a:path>
              </a:pathLst>
            </a:custGeom>
            <a:grpFill/>
            <a:ln w="38100" cmpd="sng">
              <a:solidFill>
                <a:srgbClr val="002060"/>
              </a:solidFill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9270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FB202BE-EB15-436C-1D4A-0BDA1B18C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09363"/>
          </a:xfrm>
        </p:spPr>
        <p:txBody>
          <a:bodyPr/>
          <a:lstStyle/>
          <a:p>
            <a:r>
              <a:rPr lang="en-US" dirty="0"/>
              <a:t>Transmission and distribution networks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E6297D5-07F7-9C20-D3C5-C140F8F13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555668"/>
            <a:ext cx="5157787" cy="463399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Transmission network:</a:t>
            </a:r>
          </a:p>
          <a:p>
            <a:r>
              <a:rPr lang="en-US" dirty="0"/>
              <a:t>Transmit large amounts of power over long distances</a:t>
            </a:r>
          </a:p>
          <a:p>
            <a:r>
              <a:rPr lang="en-US" dirty="0"/>
              <a:t>Meshed network</a:t>
            </a:r>
          </a:p>
          <a:p>
            <a:r>
              <a:rPr lang="en-US" dirty="0"/>
              <a:t>Redundant paths:</a:t>
            </a:r>
          </a:p>
          <a:p>
            <a:pPr lvl="1"/>
            <a:r>
              <a:rPr lang="en-US" dirty="0"/>
              <a:t>Improve reliability</a:t>
            </a:r>
          </a:p>
          <a:p>
            <a:pPr lvl="1"/>
            <a:r>
              <a:rPr lang="en-US" dirty="0"/>
              <a:t>Improve economics</a:t>
            </a:r>
          </a:p>
          <a:p>
            <a:r>
              <a:rPr lang="en-US" dirty="0"/>
              <a:t>Requires sophisticated protection schemes against faults</a:t>
            </a:r>
          </a:p>
          <a:p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D9930103-74FD-B80C-1083-17281EDD98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555668"/>
            <a:ext cx="5183188" cy="46339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Distribution network:</a:t>
            </a:r>
          </a:p>
          <a:p>
            <a:r>
              <a:rPr lang="en-US" dirty="0"/>
              <a:t>Distribute power to consumers over a limited area</a:t>
            </a:r>
          </a:p>
          <a:p>
            <a:r>
              <a:rPr lang="en-US" dirty="0"/>
              <a:t>Typically, radial network</a:t>
            </a:r>
          </a:p>
          <a:p>
            <a:pPr lvl="1"/>
            <a:r>
              <a:rPr lang="en-US" dirty="0"/>
              <a:t>Except in some dense urban areas</a:t>
            </a:r>
          </a:p>
          <a:p>
            <a:r>
              <a:rPr lang="en-US" dirty="0"/>
              <a:t>Lower reliability</a:t>
            </a:r>
          </a:p>
          <a:p>
            <a:pPr lvl="1"/>
            <a:r>
              <a:rPr lang="en-US" dirty="0"/>
              <a:t>Acceptable because faults affect fewer consumers</a:t>
            </a:r>
          </a:p>
          <a:p>
            <a:r>
              <a:rPr lang="en-US" dirty="0"/>
              <a:t>Radial networks require less sophisticated protection schemes against faults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EDB220-FCB8-DB3B-DCAC-ADCD68058F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80641"/>
            <a:ext cx="295002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2024 Daniel S. Kirschen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4E693-24BC-4722-FF85-4F63B817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638306"/>
            <a:ext cx="2743200" cy="28065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97646A6-6B76-9347-9EA0-ECEE7D8FD72D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1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EBDC9-C476-A1C5-FD56-9960DB78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and distributed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AB9D6-8EFD-DE62-3EE5-784AB7B248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Centralized generation</a:t>
            </a:r>
          </a:p>
          <a:p>
            <a:r>
              <a:rPr lang="en-US" dirty="0"/>
              <a:t>Conventional generation</a:t>
            </a:r>
          </a:p>
          <a:p>
            <a:pPr lvl="1"/>
            <a:r>
              <a:rPr lang="en-US" dirty="0"/>
              <a:t>Coal plants</a:t>
            </a:r>
          </a:p>
          <a:p>
            <a:pPr lvl="1"/>
            <a:r>
              <a:rPr lang="en-US" dirty="0"/>
              <a:t>Gas plants</a:t>
            </a:r>
          </a:p>
          <a:p>
            <a:pPr lvl="1"/>
            <a:r>
              <a:rPr lang="en-US" dirty="0"/>
              <a:t>Hydro plants</a:t>
            </a:r>
          </a:p>
          <a:p>
            <a:pPr lvl="1"/>
            <a:r>
              <a:rPr lang="en-US" dirty="0"/>
              <a:t>Nuclear plants</a:t>
            </a:r>
          </a:p>
          <a:p>
            <a:r>
              <a:rPr lang="en-US" dirty="0"/>
              <a:t>Renewable generation</a:t>
            </a:r>
          </a:p>
          <a:p>
            <a:pPr lvl="1"/>
            <a:r>
              <a:rPr lang="en-US" dirty="0"/>
              <a:t>Wind farms</a:t>
            </a:r>
          </a:p>
          <a:p>
            <a:pPr lvl="1"/>
            <a:r>
              <a:rPr lang="en-US" dirty="0"/>
              <a:t>Solar farms</a:t>
            </a:r>
          </a:p>
          <a:p>
            <a:r>
              <a:rPr lang="en-US" dirty="0"/>
              <a:t>Connected to the transmission network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FB94AE-6C80-DB04-B475-1EBD78D6023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Distributed generation</a:t>
            </a:r>
          </a:p>
          <a:p>
            <a:r>
              <a:rPr lang="en-US" dirty="0"/>
              <a:t>Rooftop solar panels</a:t>
            </a:r>
          </a:p>
          <a:p>
            <a:r>
              <a:rPr lang="en-US" dirty="0"/>
              <a:t>Connected to the distribution network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58149-415E-7675-0B63-BDDCC0979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2024 Daniel S. Kirschen</a:t>
            </a:r>
            <a:endParaRPr lang="en-US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E27E1-04B9-F1E7-CA3B-07B788B65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9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1E097-15D3-FA81-ADFB-955F88264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high voltage dc transmission?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5EA2AA-5C78-02D8-C4E0-0FDEF8D8F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power electronics</a:t>
            </a:r>
          </a:p>
          <a:p>
            <a:r>
              <a:rPr lang="en-US" dirty="0"/>
              <a:t>Convert high voltage ac into high voltage dc at one end of the line</a:t>
            </a:r>
          </a:p>
          <a:p>
            <a:r>
              <a:rPr lang="en-US" dirty="0"/>
              <a:t>Convert dc back into ac at the other end</a:t>
            </a:r>
          </a:p>
          <a:p>
            <a:r>
              <a:rPr lang="en-US" dirty="0"/>
              <a:t>These converter stations are very expensive</a:t>
            </a:r>
          </a:p>
          <a:p>
            <a:r>
              <a:rPr lang="en-US" dirty="0"/>
              <a:t>Justified when:</a:t>
            </a:r>
          </a:p>
          <a:p>
            <a:pPr lvl="1"/>
            <a:r>
              <a:rPr lang="en-US" dirty="0"/>
              <a:t>A lot of power must be transmitted over a long distance</a:t>
            </a:r>
          </a:p>
          <a:p>
            <a:pPr lvl="2"/>
            <a:r>
              <a:rPr lang="en-US" dirty="0"/>
              <a:t>Transmitting this power using ac could create stability problems</a:t>
            </a:r>
          </a:p>
          <a:p>
            <a:pPr lvl="1"/>
            <a:r>
              <a:rPr lang="en-US" dirty="0"/>
              <a:t>Two power systems operating at different frequencies must be connected</a:t>
            </a:r>
          </a:p>
          <a:p>
            <a:pPr lvl="1"/>
            <a:r>
              <a:rPr lang="en-US" dirty="0"/>
              <a:t>A long underground or submarine cable is required</a:t>
            </a:r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8D95E-3C4A-98A3-AEB5-24D9E8112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2024 Daniel S. Kirschen</a:t>
            </a:r>
            <a:endParaRPr lang="en-US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76726-058C-822C-1C97-A74B59CA1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3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F067E-E766-52F7-DEC6-2705780F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 infrastructure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5B333-9CC4-D2FE-CEFE-701C2095F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2024 Daniel S.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DD2F9-5726-04B7-78A8-5535C879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3AAA2D-A5EB-139D-BFDF-FE4ECF80AF68}"/>
              </a:ext>
            </a:extLst>
          </p:cNvPr>
          <p:cNvGrpSpPr/>
          <p:nvPr/>
        </p:nvGrpSpPr>
        <p:grpSpPr>
          <a:xfrm>
            <a:off x="2528555" y="1885939"/>
            <a:ext cx="1708593" cy="2050312"/>
            <a:chOff x="422014" y="1607288"/>
            <a:chExt cx="1708593" cy="205031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AFA0900-F60A-39D5-975A-54A95D30B23F}"/>
                </a:ext>
              </a:extLst>
            </p:cNvPr>
            <p:cNvSpPr/>
            <p:nvPr/>
          </p:nvSpPr>
          <p:spPr>
            <a:xfrm>
              <a:off x="755190" y="1607288"/>
              <a:ext cx="1042242" cy="10422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ectangle 7" descr="Gears">
              <a:extLst>
                <a:ext uri="{FF2B5EF4-FFF2-40B4-BE49-F238E27FC236}">
                  <a16:creationId xmlns:a16="http://schemas.microsoft.com/office/drawing/2014/main" id="{23FCB057-C51E-56CB-A476-3C9134AD1134}"/>
                </a:ext>
              </a:extLst>
            </p:cNvPr>
            <p:cNvSpPr/>
            <p:nvPr/>
          </p:nvSpPr>
          <p:spPr>
            <a:xfrm>
              <a:off x="977307" y="1829405"/>
              <a:ext cx="598007" cy="598007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3BB3380-411B-958B-EF2C-9F6C5CCF9419}"/>
                </a:ext>
              </a:extLst>
            </p:cNvPr>
            <p:cNvGrpSpPr/>
            <p:nvPr/>
          </p:nvGrpSpPr>
          <p:grpSpPr>
            <a:xfrm>
              <a:off x="422014" y="2974163"/>
              <a:ext cx="1708593" cy="683437"/>
              <a:chOff x="249106" y="1368350"/>
              <a:chExt cx="1708593" cy="683437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95996D5-46E3-E85A-9A6A-5498C310659C}"/>
                  </a:ext>
                </a:extLst>
              </p:cNvPr>
              <p:cNvSpPr/>
              <p:nvPr/>
            </p:nvSpPr>
            <p:spPr>
              <a:xfrm>
                <a:off x="249106" y="1368350"/>
                <a:ext cx="1708593" cy="683437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347E39-6A06-7EB7-B3DF-82216E22CBA3}"/>
                  </a:ext>
                </a:extLst>
              </p:cNvPr>
              <p:cNvSpPr txBox="1"/>
              <p:nvPr/>
            </p:nvSpPr>
            <p:spPr>
              <a:xfrm>
                <a:off x="249106" y="1368350"/>
                <a:ext cx="1708593" cy="6834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en-US" sz="1500" i="1" kern="1200"/>
                  <a:t>Control systems</a:t>
                </a:r>
                <a:endParaRPr lang="en-US" sz="1500" kern="120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D7D8FF-96AB-1E54-B039-166C20633D9D}"/>
              </a:ext>
            </a:extLst>
          </p:cNvPr>
          <p:cNvGrpSpPr/>
          <p:nvPr/>
        </p:nvGrpSpPr>
        <p:grpSpPr>
          <a:xfrm>
            <a:off x="7954851" y="1912787"/>
            <a:ext cx="1708593" cy="2050312"/>
            <a:chOff x="2429612" y="1607288"/>
            <a:chExt cx="1708593" cy="205031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E578DA7-12E1-0208-CE23-0D8E64C9A17F}"/>
                </a:ext>
              </a:extLst>
            </p:cNvPr>
            <p:cNvSpPr/>
            <p:nvPr/>
          </p:nvSpPr>
          <p:spPr>
            <a:xfrm>
              <a:off x="2762788" y="1607288"/>
              <a:ext cx="1042242" cy="10422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13" descr="Speedometer Middle outline">
              <a:extLst>
                <a:ext uri="{FF2B5EF4-FFF2-40B4-BE49-F238E27FC236}">
                  <a16:creationId xmlns:a16="http://schemas.microsoft.com/office/drawing/2014/main" id="{3953385F-5D9E-ADF0-2A77-050F2D09BD30}"/>
                </a:ext>
              </a:extLst>
            </p:cNvPr>
            <p:cNvSpPr/>
            <p:nvPr/>
          </p:nvSpPr>
          <p:spPr>
            <a:xfrm>
              <a:off x="2984905" y="1829405"/>
              <a:ext cx="598007" cy="598007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2C23020-F07E-E453-667E-B74406C24907}"/>
                </a:ext>
              </a:extLst>
            </p:cNvPr>
            <p:cNvGrpSpPr/>
            <p:nvPr/>
          </p:nvGrpSpPr>
          <p:grpSpPr>
            <a:xfrm>
              <a:off x="2429612" y="2974163"/>
              <a:ext cx="1708593" cy="683437"/>
              <a:chOff x="2256704" y="1368350"/>
              <a:chExt cx="1708593" cy="68343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CE85230-B666-996A-E18A-FB484BFFBA24}"/>
                  </a:ext>
                </a:extLst>
              </p:cNvPr>
              <p:cNvSpPr/>
              <p:nvPr/>
            </p:nvSpPr>
            <p:spPr>
              <a:xfrm>
                <a:off x="2256704" y="1368350"/>
                <a:ext cx="1708593" cy="683437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7DA4D6-9A75-B042-2779-3A8074A819FA}"/>
                  </a:ext>
                </a:extLst>
              </p:cNvPr>
              <p:cNvSpPr txBox="1"/>
              <p:nvPr/>
            </p:nvSpPr>
            <p:spPr>
              <a:xfrm>
                <a:off x="2256704" y="1368350"/>
                <a:ext cx="1708593" cy="6834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en-US" sz="1500" i="1" kern="1200"/>
                  <a:t>Meters </a:t>
                </a:r>
                <a:endParaRPr lang="en-US" sz="1500" kern="1200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82D0116-6DED-3D4A-A0BE-0E7F5F1C8628}"/>
              </a:ext>
            </a:extLst>
          </p:cNvPr>
          <p:cNvGrpSpPr/>
          <p:nvPr/>
        </p:nvGrpSpPr>
        <p:grpSpPr>
          <a:xfrm>
            <a:off x="5241703" y="1975987"/>
            <a:ext cx="1708593" cy="2050312"/>
            <a:chOff x="4437209" y="1607288"/>
            <a:chExt cx="1708593" cy="205031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3AF3F82-B773-3610-BA76-1DDAED84926F}"/>
                </a:ext>
              </a:extLst>
            </p:cNvPr>
            <p:cNvSpPr/>
            <p:nvPr/>
          </p:nvSpPr>
          <p:spPr>
            <a:xfrm>
              <a:off x="4770385" y="1607288"/>
              <a:ext cx="1042242" cy="10422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 descr="Web cam with solid fill">
              <a:extLst>
                <a:ext uri="{FF2B5EF4-FFF2-40B4-BE49-F238E27FC236}">
                  <a16:creationId xmlns:a16="http://schemas.microsoft.com/office/drawing/2014/main" id="{D29E3C21-0EC3-56C3-FCE5-67FC15DE000C}"/>
                </a:ext>
              </a:extLst>
            </p:cNvPr>
            <p:cNvSpPr/>
            <p:nvPr/>
          </p:nvSpPr>
          <p:spPr>
            <a:xfrm>
              <a:off x="4992502" y="1829405"/>
              <a:ext cx="598007" cy="598007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F74A402-DA78-D26F-7B43-DC596A6A7811}"/>
                </a:ext>
              </a:extLst>
            </p:cNvPr>
            <p:cNvGrpSpPr/>
            <p:nvPr/>
          </p:nvGrpSpPr>
          <p:grpSpPr>
            <a:xfrm>
              <a:off x="4437209" y="2974163"/>
              <a:ext cx="1708593" cy="683437"/>
              <a:chOff x="4264301" y="1368350"/>
              <a:chExt cx="1708593" cy="683437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E451A9-BC25-44AC-74C5-477F9CD31BEF}"/>
                  </a:ext>
                </a:extLst>
              </p:cNvPr>
              <p:cNvSpPr/>
              <p:nvPr/>
            </p:nvSpPr>
            <p:spPr>
              <a:xfrm>
                <a:off x="4264301" y="1368350"/>
                <a:ext cx="1708593" cy="683437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B39D4F-6137-3CDB-2DAA-21AB032AA855}"/>
                  </a:ext>
                </a:extLst>
              </p:cNvPr>
              <p:cNvSpPr txBox="1"/>
              <p:nvPr/>
            </p:nvSpPr>
            <p:spPr>
              <a:xfrm>
                <a:off x="4264301" y="1368350"/>
                <a:ext cx="1708593" cy="6834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en-US" sz="1500" i="1" kern="1200"/>
                  <a:t>Relays </a:t>
                </a:r>
                <a:endParaRPr lang="en-US" sz="1500" kern="1200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C7541B-B228-AAE4-21DA-925F45DD665F}"/>
              </a:ext>
            </a:extLst>
          </p:cNvPr>
          <p:cNvGrpSpPr/>
          <p:nvPr/>
        </p:nvGrpSpPr>
        <p:grpSpPr>
          <a:xfrm>
            <a:off x="7954851" y="3950099"/>
            <a:ext cx="1708593" cy="2050312"/>
            <a:chOff x="6444807" y="1607288"/>
            <a:chExt cx="1708593" cy="205031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CF7692B-7258-F8CB-1B45-9FA32EAE4CE2}"/>
                </a:ext>
              </a:extLst>
            </p:cNvPr>
            <p:cNvSpPr/>
            <p:nvPr/>
          </p:nvSpPr>
          <p:spPr>
            <a:xfrm>
              <a:off x="6777983" y="1607288"/>
              <a:ext cx="1042242" cy="10422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Rectangle 25" descr="Electrician female outline">
              <a:extLst>
                <a:ext uri="{FF2B5EF4-FFF2-40B4-BE49-F238E27FC236}">
                  <a16:creationId xmlns:a16="http://schemas.microsoft.com/office/drawing/2014/main" id="{79F1DF42-6B66-4C49-4044-07C865525341}"/>
                </a:ext>
              </a:extLst>
            </p:cNvPr>
            <p:cNvSpPr/>
            <p:nvPr/>
          </p:nvSpPr>
          <p:spPr>
            <a:xfrm>
              <a:off x="7000100" y="1829405"/>
              <a:ext cx="598007" cy="598007"/>
            </a:xfrm>
            <a:prstGeom prst="rect">
              <a:avLst/>
            </a:pr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BA68189-0D83-4D83-DAF4-92FB24CBEF80}"/>
                </a:ext>
              </a:extLst>
            </p:cNvPr>
            <p:cNvGrpSpPr/>
            <p:nvPr/>
          </p:nvGrpSpPr>
          <p:grpSpPr>
            <a:xfrm>
              <a:off x="6444807" y="2974163"/>
              <a:ext cx="1708593" cy="683437"/>
              <a:chOff x="6271899" y="1368350"/>
              <a:chExt cx="1708593" cy="68343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97AF418-0C21-3366-BB85-5B3BFF372A34}"/>
                  </a:ext>
                </a:extLst>
              </p:cNvPr>
              <p:cNvSpPr/>
              <p:nvPr/>
            </p:nvSpPr>
            <p:spPr>
              <a:xfrm>
                <a:off x="6271899" y="1368350"/>
                <a:ext cx="1708593" cy="683437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E5A6CE-9A09-438B-C66A-5D3879EC944E}"/>
                  </a:ext>
                </a:extLst>
              </p:cNvPr>
              <p:cNvSpPr txBox="1"/>
              <p:nvPr/>
            </p:nvSpPr>
            <p:spPr>
              <a:xfrm>
                <a:off x="6271899" y="1368350"/>
                <a:ext cx="1708593" cy="6834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en-US" sz="1500" i="1" kern="1200"/>
                  <a:t>Control centers</a:t>
                </a:r>
                <a:r>
                  <a:rPr lang="en-US" sz="1500" kern="1200"/>
                  <a:t> 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B38657-5A2A-A180-F0EF-DAA30EA2CA3C}"/>
              </a:ext>
            </a:extLst>
          </p:cNvPr>
          <p:cNvGrpSpPr/>
          <p:nvPr/>
        </p:nvGrpSpPr>
        <p:grpSpPr>
          <a:xfrm>
            <a:off x="2528555" y="4011273"/>
            <a:ext cx="1708593" cy="2050312"/>
            <a:chOff x="2429612" y="3642574"/>
            <a:chExt cx="1708593" cy="205031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CBBA7BE-F551-4225-5ABE-033E304C51C1}"/>
                </a:ext>
              </a:extLst>
            </p:cNvPr>
            <p:cNvSpPr/>
            <p:nvPr/>
          </p:nvSpPr>
          <p:spPr>
            <a:xfrm>
              <a:off x="2762788" y="3642574"/>
              <a:ext cx="1042242" cy="10422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Rectangle 31" descr="Network">
              <a:extLst>
                <a:ext uri="{FF2B5EF4-FFF2-40B4-BE49-F238E27FC236}">
                  <a16:creationId xmlns:a16="http://schemas.microsoft.com/office/drawing/2014/main" id="{FADA7A68-D489-C391-D3DC-7AD34E89D51E}"/>
                </a:ext>
              </a:extLst>
            </p:cNvPr>
            <p:cNvSpPr/>
            <p:nvPr/>
          </p:nvSpPr>
          <p:spPr>
            <a:xfrm>
              <a:off x="2984905" y="3864691"/>
              <a:ext cx="598007" cy="598007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A747946-80AC-FA97-F89E-083A6FBF3B16}"/>
                </a:ext>
              </a:extLst>
            </p:cNvPr>
            <p:cNvGrpSpPr/>
            <p:nvPr/>
          </p:nvGrpSpPr>
          <p:grpSpPr>
            <a:xfrm>
              <a:off x="2429612" y="5009449"/>
              <a:ext cx="1708593" cy="683437"/>
              <a:chOff x="2256704" y="3845811"/>
              <a:chExt cx="1708593" cy="68343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E70F710-9C6F-7103-29DE-69B897818564}"/>
                  </a:ext>
                </a:extLst>
              </p:cNvPr>
              <p:cNvSpPr/>
              <p:nvPr/>
            </p:nvSpPr>
            <p:spPr>
              <a:xfrm>
                <a:off x="2256704" y="3845811"/>
                <a:ext cx="1708593" cy="683437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052AA3-6AA3-8020-32B9-1BF928988A09}"/>
                  </a:ext>
                </a:extLst>
              </p:cNvPr>
              <p:cNvSpPr txBox="1"/>
              <p:nvPr/>
            </p:nvSpPr>
            <p:spPr>
              <a:xfrm>
                <a:off x="2256704" y="3845811"/>
                <a:ext cx="1708593" cy="6834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en-US" sz="1500" i="1" kern="1200"/>
                  <a:t>Communication networks</a:t>
                </a:r>
                <a:r>
                  <a:rPr lang="en-US" sz="1500" kern="1200"/>
                  <a:t> </a:t>
                </a: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A01E672-D029-3C52-0DFE-46F537F8ADE3}"/>
              </a:ext>
            </a:extLst>
          </p:cNvPr>
          <p:cNvGrpSpPr/>
          <p:nvPr/>
        </p:nvGrpSpPr>
        <p:grpSpPr>
          <a:xfrm>
            <a:off x="5241703" y="4011273"/>
            <a:ext cx="1708593" cy="2050312"/>
            <a:chOff x="4437209" y="3642574"/>
            <a:chExt cx="1708593" cy="2050312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E814240-48EB-4CF5-8E2A-4F9D0A307510}"/>
                </a:ext>
              </a:extLst>
            </p:cNvPr>
            <p:cNvSpPr/>
            <p:nvPr/>
          </p:nvSpPr>
          <p:spPr>
            <a:xfrm>
              <a:off x="4770385" y="3642574"/>
              <a:ext cx="1042242" cy="10422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Rectangle 37" descr="Computer">
              <a:extLst>
                <a:ext uri="{FF2B5EF4-FFF2-40B4-BE49-F238E27FC236}">
                  <a16:creationId xmlns:a16="http://schemas.microsoft.com/office/drawing/2014/main" id="{0D1E66CC-DD4F-7594-4828-9A8032D53921}"/>
                </a:ext>
              </a:extLst>
            </p:cNvPr>
            <p:cNvSpPr/>
            <p:nvPr/>
          </p:nvSpPr>
          <p:spPr>
            <a:xfrm>
              <a:off x="4992502" y="3864691"/>
              <a:ext cx="598007" cy="598007"/>
            </a:xfrm>
            <a:prstGeom prst="rect">
              <a:avLst/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FA2926A-A7F6-CEBA-0CAF-2D730EFE5BA1}"/>
                </a:ext>
              </a:extLst>
            </p:cNvPr>
            <p:cNvGrpSpPr/>
            <p:nvPr/>
          </p:nvGrpSpPr>
          <p:grpSpPr>
            <a:xfrm>
              <a:off x="4437209" y="5009449"/>
              <a:ext cx="1708593" cy="683437"/>
              <a:chOff x="4264301" y="3845811"/>
              <a:chExt cx="1708593" cy="683437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F59C1D8-BD2F-D3A0-B775-FFC41688171D}"/>
                  </a:ext>
                </a:extLst>
              </p:cNvPr>
              <p:cNvSpPr/>
              <p:nvPr/>
            </p:nvSpPr>
            <p:spPr>
              <a:xfrm>
                <a:off x="4264301" y="3845811"/>
                <a:ext cx="1708593" cy="683437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427968-E7AD-917B-ED1A-F0766CEDD3F1}"/>
                  </a:ext>
                </a:extLst>
              </p:cNvPr>
              <p:cNvSpPr txBox="1"/>
              <p:nvPr/>
            </p:nvSpPr>
            <p:spPr>
              <a:xfrm>
                <a:off x="4264301" y="3845811"/>
                <a:ext cx="1708593" cy="6834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en-US" sz="1500" i="1" kern="1200" dirty="0"/>
                  <a:t>Computers</a:t>
                </a:r>
                <a:r>
                  <a:rPr lang="en-US" sz="1500" kern="1200" dirty="0"/>
                  <a:t>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076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B4A23-33D3-2614-F100-CB851AE7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Organizational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FBCF80-C661-0EAB-D1A1-6768035FC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Traditional electric utility</a:t>
            </a:r>
          </a:p>
          <a:p>
            <a:pPr lvl="1"/>
            <a:r>
              <a:rPr lang="en-US" dirty="0"/>
              <a:t>Owns and operates all the generation, transmission, and distribution assets</a:t>
            </a:r>
          </a:p>
          <a:p>
            <a:pPr lvl="1"/>
            <a:r>
              <a:rPr lang="en-US" dirty="0"/>
              <a:t>Has a monopoly for the sale of electricity over its service territory</a:t>
            </a:r>
          </a:p>
          <a:p>
            <a:pPr lvl="1"/>
            <a:r>
              <a:rPr lang="en-US" dirty="0"/>
              <a:t>Vertically integrated monopoly</a:t>
            </a:r>
          </a:p>
          <a:p>
            <a:pPr lvl="1"/>
            <a:r>
              <a:rPr lang="en-US" dirty="0"/>
              <a:t>Investor-owned utilities are regulated by government body</a:t>
            </a:r>
          </a:p>
          <a:p>
            <a:r>
              <a:rPr lang="en-US" dirty="0"/>
              <a:t>Unbundled competitive market</a:t>
            </a:r>
          </a:p>
          <a:p>
            <a:pPr lvl="1"/>
            <a:r>
              <a:rPr lang="en-US" dirty="0"/>
              <a:t>Generating companies compete to sell electrical energy in open market</a:t>
            </a:r>
          </a:p>
          <a:p>
            <a:pPr lvl="1"/>
            <a:r>
              <a:rPr lang="en-US" dirty="0"/>
              <a:t>Transmission and distribution remain regulated monopolies</a:t>
            </a:r>
          </a:p>
          <a:p>
            <a:pPr lvl="1"/>
            <a:r>
              <a:rPr lang="en-US" dirty="0"/>
              <a:t>System operator is responsible for reliability and efficient operation</a:t>
            </a:r>
          </a:p>
          <a:p>
            <a:pPr lvl="1"/>
            <a:r>
              <a:rPr lang="en-US" dirty="0"/>
              <a:t>In some locations consumers buy electricity from their local distribution utility </a:t>
            </a:r>
          </a:p>
          <a:p>
            <a:pPr lvl="1"/>
            <a:r>
              <a:rPr lang="en-US" dirty="0"/>
              <a:t>On other locations, they have a choice of supplier</a:t>
            </a:r>
          </a:p>
          <a:p>
            <a:r>
              <a:rPr lang="en-US" dirty="0"/>
              <a:t>More details in Chapter 12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2A348D-6F56-9DD8-4B51-A8E8C7AD8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2024 Daniel S.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D6F32-D4F4-439E-D254-F65A461DD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4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EB065-1ABF-7BC7-E089-7D5AAE9D4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5F59-33E1-DF29-B24A-CB4F76E16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Originally:</a:t>
            </a:r>
          </a:p>
          <a:p>
            <a:pPr lvl="1"/>
            <a:r>
              <a:rPr lang="en-US" dirty="0"/>
              <a:t>Local generation supplying local consumers</a:t>
            </a:r>
          </a:p>
          <a:p>
            <a:pPr lvl="1"/>
            <a:r>
              <a:rPr lang="en-US" dirty="0"/>
              <a:t>Mostly in urban areas</a:t>
            </a:r>
          </a:p>
          <a:p>
            <a:r>
              <a:rPr lang="en-US" dirty="0"/>
              <a:t>Economic and reliability benefits</a:t>
            </a:r>
          </a:p>
          <a:p>
            <a:pPr lvl="1"/>
            <a:r>
              <a:rPr lang="en-US" dirty="0"/>
              <a:t>Development of transmission lines connecting remote generation to cities</a:t>
            </a:r>
          </a:p>
          <a:p>
            <a:pPr lvl="1"/>
            <a:r>
              <a:rPr lang="en-US" dirty="0"/>
              <a:t>Interconnections between power systems</a:t>
            </a:r>
          </a:p>
          <a:p>
            <a:r>
              <a:rPr lang="en-US" dirty="0"/>
              <a:t>1930s: large scale rural electrification</a:t>
            </a:r>
          </a:p>
          <a:p>
            <a:r>
              <a:rPr lang="en-US" dirty="0"/>
              <a:t>1950s-1960s: development of continent-scale interconnections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9EC66-F2C2-44B9-245E-39736A19D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2024 Daniel S.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E1307E-A88D-8FAD-AB57-C929231CF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94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B98C-3DB7-AACC-CBEF-61106A23C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9363"/>
          </a:xfrm>
        </p:spPr>
        <p:txBody>
          <a:bodyPr anchor="ctr">
            <a:normAutofit/>
          </a:bodyPr>
          <a:lstStyle/>
          <a:p>
            <a:r>
              <a:rPr lang="en-US" dirty="0"/>
              <a:t>North-American interconnections</a:t>
            </a:r>
          </a:p>
        </p:txBody>
      </p:sp>
      <p:pic>
        <p:nvPicPr>
          <p:cNvPr id="11" name="Picture 10" descr="A map of the united states&#10;&#10;Description automatically generated">
            <a:extLst>
              <a:ext uri="{FF2B5EF4-FFF2-40B4-BE49-F238E27FC236}">
                <a16:creationId xmlns:a16="http://schemas.microsoft.com/office/drawing/2014/main" id="{8577C258-13AB-94EC-2922-9D334E15A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640" y="1555668"/>
            <a:ext cx="6100719" cy="4621295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BDC3C-5D71-2FC7-75E2-C23DA31169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553839"/>
            <a:ext cx="314696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2024 Daniel S. Kirschen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F34EF-5055-3E01-3030-93B86CA1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638306"/>
            <a:ext cx="2743200" cy="28065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97646A6-6B76-9347-9EA0-ECEE7D8FD72D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BC436-F11A-F98D-00D8-E185D8EB751C}"/>
              </a:ext>
            </a:extLst>
          </p:cNvPr>
          <p:cNvSpPr txBox="1"/>
          <p:nvPr/>
        </p:nvSpPr>
        <p:spPr>
          <a:xfrm>
            <a:off x="2644902" y="6549632"/>
            <a:ext cx="60944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Congressional Budget Office</a:t>
            </a:r>
          </a:p>
        </p:txBody>
      </p:sp>
    </p:spTree>
    <p:extLst>
      <p:ext uri="{BB962C8B-B14F-4D97-AF65-F5344CB8AC3E}">
        <p14:creationId xmlns:p14="http://schemas.microsoft.com/office/powerpoint/2010/main" val="3303903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B98C-3DB7-AACC-CBEF-61106A23C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9363"/>
          </a:xfrm>
        </p:spPr>
        <p:txBody>
          <a:bodyPr anchor="ctr">
            <a:normAutofit/>
          </a:bodyPr>
          <a:lstStyle/>
          <a:p>
            <a:r>
              <a:rPr lang="en-US" dirty="0"/>
              <a:t>North-American interconnections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BDC3C-5D71-2FC7-75E2-C23DA31169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553839"/>
            <a:ext cx="314696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2024 Daniel S. Kirschen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F34EF-5055-3E01-3030-93B86CA1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638306"/>
            <a:ext cx="2743200" cy="28065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97646A6-6B76-9347-9EA0-ECEE7D8FD72D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11" name="Picture 2" descr="Image result for wecc map">
            <a:hlinkClick r:id="rId2"/>
            <a:extLst>
              <a:ext uri="{FF2B5EF4-FFF2-40B4-BE49-F238E27FC236}">
                <a16:creationId xmlns:a16="http://schemas.microsoft.com/office/drawing/2014/main" id="{4D09F793-DD23-0C4C-5635-8B7FB2862D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11"/>
          <a:stretch/>
        </p:blipFill>
        <p:spPr bwMode="auto">
          <a:xfrm>
            <a:off x="1847743" y="1444651"/>
            <a:ext cx="8496513" cy="541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592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C53D8-99ED-D76E-C926-4ECF0F6D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electrical energy?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F4A55-2CCA-30AF-D9BF-35FB611A9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Electricity delivers energy:</a:t>
            </a:r>
          </a:p>
          <a:p>
            <a:endParaRPr lang="en-US" dirty="0"/>
          </a:p>
          <a:p>
            <a:pPr lvl="1"/>
            <a:r>
              <a:rPr lang="en-US" dirty="0"/>
              <a:t>Cleanly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Efficiently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Economically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Flexibly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01DCE-D733-5DD1-70A4-CC95AF315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2024 Daniel S.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118109-70EA-9B3A-7D75-CBA2ACDD9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10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B70169-6A5C-B0DB-9593-AA01DBF23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Interconnected network of Continental Europe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43047-765A-5759-DE11-1AC9380F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2024 Daniel S.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2B226E-258D-AADC-2591-22802EF41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79BE65-4383-F57E-649B-7805A11E9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381697"/>
            <a:ext cx="8610600" cy="528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99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0C840A7-454D-6CE7-916C-5C6D34E82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9363"/>
          </a:xfrm>
        </p:spPr>
        <p:txBody>
          <a:bodyPr/>
          <a:lstStyle/>
          <a:p>
            <a:r>
              <a:rPr lang="en-US" dirty="0"/>
              <a:t>Worldwide interconnections</a:t>
            </a:r>
          </a:p>
        </p:txBody>
      </p:sp>
      <p:pic>
        <p:nvPicPr>
          <p:cNvPr id="6" name="Picture 5" descr="A map of the world with different colored countries/regions&#10;&#10;Description automatically generated">
            <a:extLst>
              <a:ext uri="{FF2B5EF4-FFF2-40B4-BE49-F238E27FC236}">
                <a16:creationId xmlns:a16="http://schemas.microsoft.com/office/drawing/2014/main" id="{697417B4-4872-31E3-59A2-F4E2D4B5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59" y="1528377"/>
            <a:ext cx="11272575" cy="4960881"/>
          </a:xfrm>
          <a:prstGeom prst="rect">
            <a:avLst/>
          </a:prstGeo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30190F-F8B0-81EA-89D8-8B29C4F73D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553839"/>
            <a:ext cx="314696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2024 Daniel S. Kirschen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D8CFC-147C-CAFE-7F31-E49408602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638306"/>
            <a:ext cx="2743200" cy="28065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97646A6-6B76-9347-9EA0-ECEE7D8FD72D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E0CE04-1D27-83E8-EC17-6946C739B0F8}"/>
              </a:ext>
            </a:extLst>
          </p:cNvPr>
          <p:cNvSpPr txBox="1"/>
          <p:nvPr/>
        </p:nvSpPr>
        <p:spPr>
          <a:xfrm>
            <a:off x="2462022" y="6550223"/>
            <a:ext cx="8172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By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Alinor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 at English Wikipedia, CC BY-SA 3.0, https://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commons.wikimedia.org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/w/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index.php?curid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=30154547</a:t>
            </a:r>
          </a:p>
        </p:txBody>
      </p:sp>
    </p:spTree>
    <p:extLst>
      <p:ext uri="{BB962C8B-B14F-4D97-AF65-F5344CB8AC3E}">
        <p14:creationId xmlns:p14="http://schemas.microsoft.com/office/powerpoint/2010/main" val="1133900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B1B11B-F462-3CF9-51EC-EC233E51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9363"/>
          </a:xfrm>
        </p:spPr>
        <p:txBody>
          <a:bodyPr anchor="ctr">
            <a:normAutofit/>
          </a:bodyPr>
          <a:lstStyle/>
          <a:p>
            <a:r>
              <a:rPr lang="en-US" sz="3700"/>
              <a:t>Best renewable resources and largest load centers</a:t>
            </a:r>
          </a:p>
        </p:txBody>
      </p:sp>
      <p:pic>
        <p:nvPicPr>
          <p:cNvPr id="7" name="Picture 2" descr="East Meets West? Lab Study Focuses on Connecting Power Grid from Coast to  Coast | Department of Energy">
            <a:hlinkClick r:id="rId2"/>
            <a:extLst>
              <a:ext uri="{FF2B5EF4-FFF2-40B4-BE49-F238E27FC236}">
                <a16:creationId xmlns:a16="http://schemas.microsoft.com/office/drawing/2014/main" id="{CB644CA3-AD00-FBBD-67D1-BF78F54BF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7032" y="1555668"/>
            <a:ext cx="8637935" cy="462129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A40BD-5F89-C4B2-8BD1-A40686CD4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553839"/>
            <a:ext cx="314696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2024 Daniel S. Kirschen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944526-33DE-5708-FB9D-1B9D3E00E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638306"/>
            <a:ext cx="2743200" cy="28065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97646A6-6B76-9347-9EA0-ECEE7D8FD72D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B67C2F-E278-AC2C-E87A-821DBCC8060D}"/>
              </a:ext>
            </a:extLst>
          </p:cNvPr>
          <p:cNvSpPr txBox="1"/>
          <p:nvPr/>
        </p:nvSpPr>
        <p:spPr>
          <a:xfrm>
            <a:off x="2642616" y="6582512"/>
            <a:ext cx="1145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Source: NREL</a:t>
            </a:r>
          </a:p>
        </p:txBody>
      </p:sp>
    </p:spTree>
    <p:extLst>
      <p:ext uri="{BB962C8B-B14F-4D97-AF65-F5344CB8AC3E}">
        <p14:creationId xmlns:p14="http://schemas.microsoft.com/office/powerpoint/2010/main" val="610710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C727A-41D6-9471-5220-CED2A25F9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9363"/>
          </a:xfrm>
        </p:spPr>
        <p:txBody>
          <a:bodyPr anchor="ctr">
            <a:normAutofit/>
          </a:bodyPr>
          <a:lstStyle/>
          <a:p>
            <a:r>
              <a:rPr lang="en-US" dirty="0"/>
              <a:t>Proposed United States </a:t>
            </a:r>
            <a:r>
              <a:rPr lang="en-US" dirty="0" err="1"/>
              <a:t>supergrid</a:t>
            </a:r>
            <a:endParaRPr lang="en-US" dirty="0"/>
          </a:p>
        </p:txBody>
      </p:sp>
      <p:pic>
        <p:nvPicPr>
          <p:cNvPr id="6" name="Picture 2" descr="Who Killed the Supergrid? Trump appointees short-circuited grid  modernization to help the coal industry | InvestigateWest">
            <a:hlinkClick r:id="rId2"/>
            <a:extLst>
              <a:ext uri="{FF2B5EF4-FFF2-40B4-BE49-F238E27FC236}">
                <a16:creationId xmlns:a16="http://schemas.microsoft.com/office/drawing/2014/main" id="{0DFEE9FD-A4A7-4FFE-26FC-641904605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3695" y="1555668"/>
            <a:ext cx="7364610" cy="462129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39FE1-28CB-9EE6-0FFC-3055733368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553839"/>
            <a:ext cx="314696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2024 Daniel S. Kirschen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66027-BCD7-9D3E-2EC9-D7F652252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638306"/>
            <a:ext cx="2743200" cy="28065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97646A6-6B76-9347-9EA0-ECEE7D8FD72D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D42742-C300-02F4-08AB-AAB73C2918B9}"/>
              </a:ext>
            </a:extLst>
          </p:cNvPr>
          <p:cNvSpPr txBox="1"/>
          <p:nvPr/>
        </p:nvSpPr>
        <p:spPr>
          <a:xfrm>
            <a:off x="2642616" y="6582512"/>
            <a:ext cx="1145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Source: NREL</a:t>
            </a:r>
          </a:p>
        </p:txBody>
      </p:sp>
    </p:spTree>
    <p:extLst>
      <p:ext uri="{BB962C8B-B14F-4D97-AF65-F5344CB8AC3E}">
        <p14:creationId xmlns:p14="http://schemas.microsoft.com/office/powerpoint/2010/main" val="3433772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FF28B-F211-5E07-669C-6EBFB2017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09363"/>
          </a:xfrm>
        </p:spPr>
        <p:txBody>
          <a:bodyPr anchor="ctr">
            <a:normAutofit/>
          </a:bodyPr>
          <a:lstStyle/>
          <a:p>
            <a:r>
              <a:rPr lang="en-US" dirty="0"/>
              <a:t>Proposed European </a:t>
            </a:r>
            <a:r>
              <a:rPr lang="en-US" dirty="0" err="1"/>
              <a:t>supergrid</a:t>
            </a:r>
            <a:endParaRPr lang="en-US" dirty="0"/>
          </a:p>
        </p:txBody>
      </p:sp>
      <p:pic>
        <p:nvPicPr>
          <p:cNvPr id="6" name="Picture 2" descr="The Politics of the Pan European Supergrid - Supernode">
            <a:hlinkClick r:id="rId2"/>
            <a:extLst>
              <a:ext uri="{FF2B5EF4-FFF2-40B4-BE49-F238E27FC236}">
                <a16:creationId xmlns:a16="http://schemas.microsoft.com/office/drawing/2014/main" id="{E3BAB6AB-E981-139A-D110-E72A6D71E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2531" y="1555668"/>
            <a:ext cx="5092300" cy="463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D3A4C5C-4858-5E13-34CA-5DA8066E96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555668"/>
            <a:ext cx="5183188" cy="46339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Emphasis on offshore wind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9EF17-9974-DE03-DE1B-5CDDC6D124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80641"/>
            <a:ext cx="295002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2024 Daniel S. Kirschen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28588-BF0C-BF14-C2B4-459E1BF36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638306"/>
            <a:ext cx="2743200" cy="28065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97646A6-6B76-9347-9EA0-ECEE7D8FD72D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80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Title 1">
            <a:extLst>
              <a:ext uri="{FF2B5EF4-FFF2-40B4-BE49-F238E27FC236}">
                <a16:creationId xmlns:a16="http://schemas.microsoft.com/office/drawing/2014/main" id="{73842387-25F4-ADBD-18FE-4E91D6E88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09363"/>
          </a:xfrm>
        </p:spPr>
        <p:txBody>
          <a:bodyPr/>
          <a:lstStyle/>
          <a:p>
            <a:r>
              <a:rPr lang="en-US" dirty="0"/>
              <a:t>Residential and commercial solar generation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F1AF6A4-CCAF-49FF-97E8-6EE1875653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1" r="12655" b="1"/>
          <a:stretch/>
        </p:blipFill>
        <p:spPr bwMode="auto">
          <a:xfrm>
            <a:off x="839788" y="1555668"/>
            <a:ext cx="5157787" cy="463399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AEF32-BE68-6C60-A6FD-31DA9AFC1F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80641"/>
            <a:ext cx="295002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2024 Daniel S. Kirschen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B4410-05DD-1E3B-67EB-0342F940C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638306"/>
            <a:ext cx="2743200" cy="28065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97646A6-6B76-9347-9EA0-ECEE7D8FD72D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110624D7-0E5A-31FA-DE17-535FC19C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908" y="1555668"/>
            <a:ext cx="5224304" cy="347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E0429-878B-8E31-C133-D15DCF48C3F9}"/>
              </a:ext>
            </a:extLst>
          </p:cNvPr>
          <p:cNvSpPr txBox="1"/>
          <p:nvPr/>
        </p:nvSpPr>
        <p:spPr>
          <a:xfrm>
            <a:off x="6096000" y="5458968"/>
            <a:ext cx="5786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Connected to the distribution network</a:t>
            </a:r>
          </a:p>
        </p:txBody>
      </p:sp>
    </p:spTree>
    <p:extLst>
      <p:ext uri="{BB962C8B-B14F-4D97-AF65-F5344CB8AC3E}">
        <p14:creationId xmlns:p14="http://schemas.microsoft.com/office/powerpoint/2010/main" val="2401846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Title 1">
            <a:extLst>
              <a:ext uri="{FF2B5EF4-FFF2-40B4-BE49-F238E27FC236}">
                <a16:creationId xmlns:a16="http://schemas.microsoft.com/office/drawing/2014/main" id="{BEA2F88B-E67C-F9F0-ADD6-232406570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9363"/>
          </a:xfrm>
        </p:spPr>
        <p:txBody>
          <a:bodyPr/>
          <a:lstStyle/>
          <a:p>
            <a:r>
              <a:rPr lang="en-US" dirty="0"/>
              <a:t>Microgrids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EEFE384-9D98-21BA-70C5-3406D8A6C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4920" y="1555668"/>
            <a:ext cx="7702160" cy="462129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533ED-84FA-FFA5-0D1D-F6A087D5AE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553839"/>
            <a:ext cx="314696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2024 Daniel S. Kirschen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14E46-C0DF-29FA-8D7B-441E51B0C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638306"/>
            <a:ext cx="2743200" cy="28065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97646A6-6B76-9347-9EA0-ECEE7D8FD72D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E67FA-6389-653D-4729-49CA0C5BC870}"/>
              </a:ext>
            </a:extLst>
          </p:cNvPr>
          <p:cNvSpPr txBox="1"/>
          <p:nvPr/>
        </p:nvSpPr>
        <p:spPr>
          <a:xfrm>
            <a:off x="2642616" y="6582512"/>
            <a:ext cx="186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Image: MESA Solutions</a:t>
            </a:r>
          </a:p>
        </p:txBody>
      </p:sp>
    </p:spTree>
    <p:extLst>
      <p:ext uri="{BB962C8B-B14F-4D97-AF65-F5344CB8AC3E}">
        <p14:creationId xmlns:p14="http://schemas.microsoft.com/office/powerpoint/2010/main" val="1621442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0E42A-43A8-FBDF-4C2A-465B80856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its main drawback?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14A4F-28BC-D051-7812-133830A1B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Storing large amounts of electrical energy is difficult or expensive</a:t>
            </a:r>
          </a:p>
          <a:p>
            <a:endParaRPr lang="en-US" dirty="0"/>
          </a:p>
          <a:p>
            <a:r>
              <a:rPr lang="en-US" dirty="0"/>
              <a:t>Electrical energy must be delivered as a continuous process</a:t>
            </a:r>
          </a:p>
          <a:p>
            <a:endParaRPr lang="en-US" dirty="0"/>
          </a:p>
          <a:p>
            <a:r>
              <a:rPr lang="en-US" dirty="0"/>
              <a:t>Rate of energy delivery i.e., power, is a fundamental concept</a:t>
            </a:r>
          </a:p>
          <a:p>
            <a:endParaRPr lang="en-US" dirty="0"/>
          </a:p>
          <a:p>
            <a:r>
              <a:rPr lang="en-US" dirty="0"/>
              <a:t>Reliable, continuous delivery requires coordinated operation of a set of devices i.e., a </a:t>
            </a:r>
            <a:r>
              <a:rPr lang="en-US" b="1" dirty="0"/>
              <a:t>power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BB61E-64DC-D5AD-6AAF-2A18028B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2024 Daniel S.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244BE-0466-6587-0F56-7EAF28A9E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51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A4196-0DF1-72E4-F829-EDD823BFA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attributes of a good power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D7281-F1F4-7194-EEF2-843ABEC4E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Reliability</a:t>
            </a:r>
          </a:p>
          <a:p>
            <a:endParaRPr lang="en-US" dirty="0"/>
          </a:p>
          <a:p>
            <a:r>
              <a:rPr lang="en-US" dirty="0"/>
              <a:t>Economy</a:t>
            </a:r>
          </a:p>
          <a:p>
            <a:endParaRPr lang="en-US" dirty="0"/>
          </a:p>
          <a:p>
            <a:r>
              <a:rPr lang="en-US" dirty="0"/>
              <a:t>Sustainability</a:t>
            </a:r>
          </a:p>
          <a:p>
            <a:endParaRPr lang="en-US" dirty="0"/>
          </a:p>
          <a:p>
            <a:r>
              <a:rPr lang="en-US" dirty="0"/>
              <a:t>These objectives conflict:</a:t>
            </a:r>
          </a:p>
          <a:p>
            <a:pPr lvl="1"/>
            <a:r>
              <a:rPr lang="en-US" dirty="0"/>
              <a:t>Improving reliability costs money</a:t>
            </a:r>
          </a:p>
          <a:p>
            <a:pPr lvl="1"/>
            <a:r>
              <a:rPr lang="en-US" dirty="0"/>
              <a:t>Cheapest form of electricity generation are not always sustainable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8A04A-B6D2-4178-FB59-9700A347E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2024 Daniel S.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1CA33-4B8F-7CDD-5883-C6080673E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0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4C94-7330-05EC-98CA-E3054EC7B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structure of power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E9992-A5EA-94FA-120B-C3706A60A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Multiple sources connected to multiple loads</a:t>
            </a:r>
          </a:p>
          <a:p>
            <a:endParaRPr lang="en-US" dirty="0"/>
          </a:p>
          <a:p>
            <a:r>
              <a:rPr lang="en-US" dirty="0"/>
              <a:t>Enhances reliability</a:t>
            </a:r>
          </a:p>
          <a:p>
            <a:pPr lvl="1"/>
            <a:r>
              <a:rPr lang="en-US" dirty="0"/>
              <a:t>Single failure does not result in a loss of power to the consumers</a:t>
            </a:r>
          </a:p>
          <a:p>
            <a:endParaRPr lang="en-US" dirty="0"/>
          </a:p>
          <a:p>
            <a:r>
              <a:rPr lang="en-US" dirty="0"/>
              <a:t>Improves economy</a:t>
            </a:r>
          </a:p>
          <a:p>
            <a:pPr lvl="1"/>
            <a:r>
              <a:rPr lang="en-US" dirty="0"/>
              <a:t>Aggregating loads reduces the amount of generation capacity needed</a:t>
            </a:r>
          </a:p>
          <a:p>
            <a:pPr lvl="1"/>
            <a:r>
              <a:rPr lang="en-US" dirty="0"/>
              <a:t>Load can be supplied by most economical generation</a:t>
            </a:r>
          </a:p>
          <a:p>
            <a:endParaRPr lang="en-US" dirty="0"/>
          </a:p>
          <a:p>
            <a:r>
              <a:rPr lang="en-US" dirty="0"/>
              <a:t>Supports sustainability </a:t>
            </a:r>
          </a:p>
          <a:p>
            <a:pPr lvl="1"/>
            <a:r>
              <a:rPr lang="en-US" dirty="0"/>
              <a:t>Aggregated wind and solar generation is less variable and more predictable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6172F-B329-D160-DD0C-F2B4B739F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2024 Daniel S.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CF716-0316-99D3-E7DA-6A105115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1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E988D-D4F7-F549-541C-8B5D6C5B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Why ac?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3D92D8F5-6E9E-CD3B-754C-76B2F1AACB01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𝑙𝑜𝑎𝑑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r>
                  <a:rPr lang="en-US" sz="2400" dirty="0">
                    <a:effectLst/>
                  </a:rPr>
                  <a:t>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𝑙𝑜𝑠𝑠𝑒𝑠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US" sz="2400" dirty="0">
                    <a:effectLst/>
                  </a:rPr>
                  <a:t>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𝑙𝑜𝑠𝑠𝑒𝑠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𝑙𝑜𝑎𝑑</m:t>
                            </m:r>
                          </m:sub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2400" dirty="0">
                  <a:effectLst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Operating at higher voltages significantly reduces losses</a:t>
                </a:r>
                <a:r>
                  <a:rPr lang="en-US" sz="2400" dirty="0">
                    <a:effectLst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3D92D8F5-6E9E-CD3B-754C-76B2F1AACB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2"/>
                <a:stretch>
                  <a:fillRect l="-2581" b="-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D5E5C-F6BF-54CE-3459-02B6825FD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2024 Daniel S.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068E9-3E50-9D92-C060-6D02157E7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9D63C8-BC30-DC22-E6E5-59A2852C32EF}"/>
              </a:ext>
            </a:extLst>
          </p:cNvPr>
          <p:cNvGrpSpPr/>
          <p:nvPr/>
        </p:nvGrpSpPr>
        <p:grpSpPr>
          <a:xfrm>
            <a:off x="5480994" y="2051869"/>
            <a:ext cx="6193934" cy="2754262"/>
            <a:chOff x="3103554" y="876632"/>
            <a:chExt cx="4380800" cy="194801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C9D2470-B7BD-043E-465C-C28528FC958A}"/>
                </a:ext>
              </a:extLst>
            </p:cNvPr>
            <p:cNvGrpSpPr/>
            <p:nvPr/>
          </p:nvGrpSpPr>
          <p:grpSpPr>
            <a:xfrm>
              <a:off x="4232614" y="1184788"/>
              <a:ext cx="1405418" cy="221226"/>
              <a:chOff x="4232614" y="1184788"/>
              <a:chExt cx="1405418" cy="221226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A1BEB91-E5F5-3145-2358-B5FE666D16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748" y="1295401"/>
                <a:ext cx="15528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25DF85C-D390-D35A-49CD-7910B2E36F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2614" y="1295401"/>
                <a:ext cx="15528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EF688CA-7F44-EF3E-356F-EBA1E6CD56EA}"/>
                  </a:ext>
                </a:extLst>
              </p:cNvPr>
              <p:cNvGrpSpPr/>
              <p:nvPr/>
            </p:nvGrpSpPr>
            <p:grpSpPr>
              <a:xfrm>
                <a:off x="4378169" y="1184788"/>
                <a:ext cx="1117550" cy="221226"/>
                <a:chOff x="4378169" y="1184788"/>
                <a:chExt cx="1117550" cy="221226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D15CCE0-1D9C-9B0F-679F-6B962E5180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560256" y="1184788"/>
                  <a:ext cx="133719" cy="22122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A0C0E8B4-B10B-0C61-D06E-989E15DC5C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4213" y="1184788"/>
                  <a:ext cx="133719" cy="22122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11DB86ED-4CF9-FA89-E722-7214AABCE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34877" y="1295400"/>
                  <a:ext cx="60842" cy="1106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3C54DBB9-40DB-C872-7AF3-C34763E6CA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378169" y="1295400"/>
                  <a:ext cx="60842" cy="1106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371E0DFD-D38E-0787-78D7-3EA7C29FBE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810422" y="1184788"/>
                  <a:ext cx="133719" cy="22122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E19E581-27EA-6EE1-01F9-957E8CA8FB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84379" y="1184788"/>
                  <a:ext cx="133719" cy="22122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D27B3F92-5C44-189D-BFA4-0C1728D62A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60588" y="1184788"/>
                  <a:ext cx="133719" cy="22122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2142446E-D082-D2AA-5333-6E7678347A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34545" y="1184788"/>
                  <a:ext cx="133719" cy="22122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CF8F75DC-18FD-4EB0-E1B4-714B124EDB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10754" y="1184788"/>
                  <a:ext cx="133719" cy="22122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24E1D5C-8F8C-ADD2-B473-949B3C8558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84711" y="1184788"/>
                  <a:ext cx="133719" cy="22122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F1FA08F-B38C-3758-3634-F539D4D6BC74}"/>
                </a:ext>
              </a:extLst>
            </p:cNvPr>
            <p:cNvCxnSpPr>
              <a:cxnSpLocks/>
            </p:cNvCxnSpPr>
            <p:nvPr/>
          </p:nvCxnSpPr>
          <p:spPr>
            <a:xfrm>
              <a:off x="5633528" y="1295400"/>
              <a:ext cx="91591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9142C5D-90EF-9F54-D513-FF2DA031FB11}"/>
                </a:ext>
              </a:extLst>
            </p:cNvPr>
            <p:cNvCxnSpPr>
              <a:cxnSpLocks/>
            </p:cNvCxnSpPr>
            <p:nvPr/>
          </p:nvCxnSpPr>
          <p:spPr>
            <a:xfrm>
              <a:off x="3316696" y="1295947"/>
              <a:ext cx="91591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B48360E-CDC5-51E1-C22F-F47EF4B5D234}"/>
                </a:ext>
              </a:extLst>
            </p:cNvPr>
            <p:cNvCxnSpPr>
              <a:cxnSpLocks/>
            </p:cNvCxnSpPr>
            <p:nvPr/>
          </p:nvCxnSpPr>
          <p:spPr>
            <a:xfrm>
              <a:off x="3320021" y="2824646"/>
              <a:ext cx="323628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F089EF8-1BA9-6F9C-E929-82D441F9259D}"/>
                </a:ext>
              </a:extLst>
            </p:cNvPr>
            <p:cNvCxnSpPr>
              <a:cxnSpLocks/>
            </p:cNvCxnSpPr>
            <p:nvPr/>
          </p:nvCxnSpPr>
          <p:spPr>
            <a:xfrm>
              <a:off x="3332154" y="1292772"/>
              <a:ext cx="0" cy="5416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DFC1CE9-A215-3983-5BCF-D226CD0F6D78}"/>
                </a:ext>
              </a:extLst>
            </p:cNvPr>
            <p:cNvCxnSpPr>
              <a:cxnSpLocks/>
            </p:cNvCxnSpPr>
            <p:nvPr/>
          </p:nvCxnSpPr>
          <p:spPr>
            <a:xfrm>
              <a:off x="6542638" y="1284130"/>
              <a:ext cx="0" cy="5416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8268F9-D9C5-ED01-2154-FC02B1AD55C9}"/>
                </a:ext>
              </a:extLst>
            </p:cNvPr>
            <p:cNvSpPr txBox="1"/>
            <p:nvPr/>
          </p:nvSpPr>
          <p:spPr>
            <a:xfrm>
              <a:off x="6085438" y="1834883"/>
              <a:ext cx="914400" cy="4593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Load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FA97A5-941F-8C2E-8DCC-6D65C1D12F92}"/>
                </a:ext>
              </a:extLst>
            </p:cNvPr>
            <p:cNvCxnSpPr>
              <a:cxnSpLocks/>
            </p:cNvCxnSpPr>
            <p:nvPr/>
          </p:nvCxnSpPr>
          <p:spPr>
            <a:xfrm>
              <a:off x="3332154" y="2282988"/>
              <a:ext cx="0" cy="5416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86806C2-F8F7-EB82-2E68-F08D99A0B22B}"/>
                </a:ext>
              </a:extLst>
            </p:cNvPr>
            <p:cNvCxnSpPr>
              <a:cxnSpLocks/>
            </p:cNvCxnSpPr>
            <p:nvPr/>
          </p:nvCxnSpPr>
          <p:spPr>
            <a:xfrm>
              <a:off x="6542638" y="2282988"/>
              <a:ext cx="0" cy="5416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54C8AD7-BC94-0A14-EDEA-5105859CA30C}"/>
                </a:ext>
              </a:extLst>
            </p:cNvPr>
            <p:cNvGrpSpPr/>
            <p:nvPr/>
          </p:nvGrpSpPr>
          <p:grpSpPr>
            <a:xfrm>
              <a:off x="3103554" y="1835941"/>
              <a:ext cx="457200" cy="457200"/>
              <a:chOff x="3103554" y="1834429"/>
              <a:chExt cx="457200" cy="45720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B846D83-5382-B6C2-A099-B4B72E766EB9}"/>
                  </a:ext>
                </a:extLst>
              </p:cNvPr>
              <p:cNvSpPr/>
              <p:nvPr/>
            </p:nvSpPr>
            <p:spPr>
              <a:xfrm>
                <a:off x="3103554" y="1834429"/>
                <a:ext cx="457200" cy="4572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50E4D54-85C7-0F7B-DD62-136BEE5B515A}"/>
                  </a:ext>
                </a:extLst>
              </p:cNvPr>
              <p:cNvGrpSpPr/>
              <p:nvPr/>
            </p:nvGrpSpPr>
            <p:grpSpPr>
              <a:xfrm>
                <a:off x="3208742" y="1998018"/>
                <a:ext cx="219082" cy="112740"/>
                <a:chOff x="4458947" y="2002018"/>
                <a:chExt cx="219082" cy="112740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2303796D-17F2-69B6-357D-1FD8B7A90F04}"/>
                    </a:ext>
                  </a:extLst>
                </p:cNvPr>
                <p:cNvGrpSpPr/>
                <p:nvPr/>
              </p:nvGrpSpPr>
              <p:grpSpPr>
                <a:xfrm>
                  <a:off x="4458947" y="2005030"/>
                  <a:ext cx="108985" cy="109728"/>
                  <a:chOff x="4458947" y="2005030"/>
                  <a:chExt cx="108985" cy="109728"/>
                </a:xfrm>
              </p:grpSpPr>
              <p:sp>
                <p:nvSpPr>
                  <p:cNvPr id="30" name="Arc 29">
                    <a:extLst>
                      <a:ext uri="{FF2B5EF4-FFF2-40B4-BE49-F238E27FC236}">
                        <a16:creationId xmlns:a16="http://schemas.microsoft.com/office/drawing/2014/main" id="{80049825-5377-72B9-1994-3FFC5A81E47C}"/>
                      </a:ext>
                    </a:extLst>
                  </p:cNvPr>
                  <p:cNvSpPr/>
                  <p:nvPr/>
                </p:nvSpPr>
                <p:spPr>
                  <a:xfrm>
                    <a:off x="4458947" y="2005030"/>
                    <a:ext cx="108985" cy="109728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Arc 30">
                    <a:extLst>
                      <a:ext uri="{FF2B5EF4-FFF2-40B4-BE49-F238E27FC236}">
                        <a16:creationId xmlns:a16="http://schemas.microsoft.com/office/drawing/2014/main" id="{2C9E68F4-701E-DEF2-E2AB-1F9BC69A5117}"/>
                      </a:ext>
                    </a:extLst>
                  </p:cNvPr>
                  <p:cNvSpPr/>
                  <p:nvPr/>
                </p:nvSpPr>
                <p:spPr>
                  <a:xfrm flipH="1">
                    <a:off x="4458947" y="2005030"/>
                    <a:ext cx="108985" cy="109728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B4121A96-1290-59FF-323B-D6512532268E}"/>
                    </a:ext>
                  </a:extLst>
                </p:cNvPr>
                <p:cNvGrpSpPr/>
                <p:nvPr/>
              </p:nvGrpSpPr>
              <p:grpSpPr>
                <a:xfrm flipV="1">
                  <a:off x="4565869" y="2002018"/>
                  <a:ext cx="112160" cy="109728"/>
                  <a:chOff x="4458947" y="2005030"/>
                  <a:chExt cx="112160" cy="109728"/>
                </a:xfrm>
              </p:grpSpPr>
              <p:sp>
                <p:nvSpPr>
                  <p:cNvPr id="28" name="Arc 27">
                    <a:extLst>
                      <a:ext uri="{FF2B5EF4-FFF2-40B4-BE49-F238E27FC236}">
                        <a16:creationId xmlns:a16="http://schemas.microsoft.com/office/drawing/2014/main" id="{265F8618-FB83-32B5-9A5C-693215B6AB4F}"/>
                      </a:ext>
                    </a:extLst>
                  </p:cNvPr>
                  <p:cNvSpPr/>
                  <p:nvPr/>
                </p:nvSpPr>
                <p:spPr>
                  <a:xfrm>
                    <a:off x="4458947" y="2005030"/>
                    <a:ext cx="108985" cy="109728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Arc 28">
                    <a:extLst>
                      <a:ext uri="{FF2B5EF4-FFF2-40B4-BE49-F238E27FC236}">
                        <a16:creationId xmlns:a16="http://schemas.microsoft.com/office/drawing/2014/main" id="{C4EDF3A0-48D6-8052-69DE-7D07331D93A6}"/>
                      </a:ext>
                    </a:extLst>
                  </p:cNvPr>
                  <p:cNvSpPr/>
                  <p:nvPr/>
                </p:nvSpPr>
                <p:spPr>
                  <a:xfrm flipH="1">
                    <a:off x="4462122" y="2005030"/>
                    <a:ext cx="108985" cy="109728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9BD4B2D1-56E4-93E8-784A-7B9314C3BE6B}"/>
                </a:ext>
              </a:extLst>
            </p:cNvPr>
            <p:cNvCxnSpPr/>
            <p:nvPr/>
          </p:nvCxnSpPr>
          <p:spPr>
            <a:xfrm>
              <a:off x="6239083" y="1153631"/>
              <a:ext cx="457200" cy="457200"/>
            </a:xfrm>
            <a:prstGeom prst="bentConnector3">
              <a:avLst>
                <a:gd name="adj1" fmla="val 100058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0101FD-BDCC-F667-2B35-E6E0B0744B05}"/>
                    </a:ext>
                  </a:extLst>
                </p:cNvPr>
                <p:cNvSpPr txBox="1"/>
                <p:nvPr/>
              </p:nvSpPr>
              <p:spPr>
                <a:xfrm>
                  <a:off x="6768330" y="1184788"/>
                  <a:ext cx="1483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0101FD-BDCC-F667-2B35-E6E0B0744B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8330" y="1184788"/>
                  <a:ext cx="14837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556" r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A6F2D1C-4813-F363-249E-229C9D480A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7380" y="1718289"/>
              <a:ext cx="0" cy="6587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522CB55-0450-8F3A-C938-4AA088C313E9}"/>
                    </a:ext>
                  </a:extLst>
                </p:cNvPr>
                <p:cNvSpPr txBox="1"/>
                <p:nvPr/>
              </p:nvSpPr>
              <p:spPr>
                <a:xfrm>
                  <a:off x="7279874" y="1926041"/>
                  <a:ext cx="2044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522CB55-0450-8F3A-C938-4AA088C31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9874" y="1926041"/>
                  <a:ext cx="20448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19ACA84-DE6D-9A66-35F6-02582905DE29}"/>
                    </a:ext>
                  </a:extLst>
                </p:cNvPr>
                <p:cNvSpPr txBox="1"/>
                <p:nvPr/>
              </p:nvSpPr>
              <p:spPr>
                <a:xfrm>
                  <a:off x="4828939" y="876632"/>
                  <a:ext cx="2071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19ACA84-DE6D-9A66-35F6-02582905D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8939" y="876632"/>
                  <a:ext cx="207108" cy="276999"/>
                </a:xfrm>
                <a:prstGeom prst="rect">
                  <a:avLst/>
                </a:prstGeom>
                <a:blipFill>
                  <a:blip r:embed="rId5"/>
                  <a:stretch>
                    <a:fillRect r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9889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E988D-D4F7-F549-541C-8B5D6C5B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09363"/>
          </a:xfrm>
        </p:spPr>
        <p:txBody>
          <a:bodyPr anchor="ctr">
            <a:normAutofit/>
          </a:bodyPr>
          <a:lstStyle/>
          <a:p>
            <a:r>
              <a:rPr lang="en-US"/>
              <a:t>Why ac?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D5E5C-F6BF-54CE-3459-02B6825FDF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80641"/>
            <a:ext cx="295002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2024 Daniel S. Kirschen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068E9-3E50-9D92-C060-6D02157E7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638306"/>
            <a:ext cx="2743200" cy="28065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97646A6-6B76-9347-9EA0-ECEE7D8FD72D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DB89622-EAE5-64AE-BEDC-8E8ED706B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496345"/>
              </p:ext>
            </p:extLst>
          </p:nvPr>
        </p:nvGraphicFramePr>
        <p:xfrm>
          <a:off x="3790513" y="1786943"/>
          <a:ext cx="4610973" cy="41239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76292">
                  <a:extLst>
                    <a:ext uri="{9D8B030D-6E8A-4147-A177-3AD203B41FA5}">
                      <a16:colId xmlns:a16="http://schemas.microsoft.com/office/drawing/2014/main" val="1784268511"/>
                    </a:ext>
                  </a:extLst>
                </a:gridCol>
                <a:gridCol w="2534681">
                  <a:extLst>
                    <a:ext uri="{9D8B030D-6E8A-4147-A177-3AD203B41FA5}">
                      <a16:colId xmlns:a16="http://schemas.microsoft.com/office/drawing/2014/main" val="1116839882"/>
                    </a:ext>
                  </a:extLst>
                </a:gridCol>
              </a:tblGrid>
              <a:tr h="11064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3300" dirty="0">
                          <a:effectLst/>
                        </a:rPr>
                        <a:t>Voltage</a:t>
                      </a:r>
                      <a:endParaRPr lang="en-US" sz="3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3300">
                          <a:effectLst/>
                        </a:rPr>
                        <a:t>Relative Losses</a:t>
                      </a:r>
                      <a:endParaRPr lang="en-US" sz="3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 anchor="ctr"/>
                </a:tc>
                <a:extLst>
                  <a:ext uri="{0D108BD9-81ED-4DB2-BD59-A6C34878D82A}">
                    <a16:rowId xmlns:a16="http://schemas.microsoft.com/office/drawing/2014/main" val="2076447551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3300">
                          <a:effectLst/>
                        </a:rPr>
                        <a:t>110 V</a:t>
                      </a:r>
                      <a:endParaRPr lang="en-US" sz="3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3300">
                          <a:effectLst/>
                        </a:rPr>
                        <a:t>1</a:t>
                      </a:r>
                      <a:endParaRPr lang="en-US" sz="3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 anchor="ctr"/>
                </a:tc>
                <a:extLst>
                  <a:ext uri="{0D108BD9-81ED-4DB2-BD59-A6C34878D82A}">
                    <a16:rowId xmlns:a16="http://schemas.microsoft.com/office/drawing/2014/main" val="3228066839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3300">
                          <a:effectLst/>
                        </a:rPr>
                        <a:t>220 V</a:t>
                      </a:r>
                      <a:endParaRPr lang="en-US" sz="3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3300">
                          <a:effectLst/>
                        </a:rPr>
                        <a:t>0.25</a:t>
                      </a:r>
                      <a:endParaRPr lang="en-US" sz="3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 anchor="ctr"/>
                </a:tc>
                <a:extLst>
                  <a:ext uri="{0D108BD9-81ED-4DB2-BD59-A6C34878D82A}">
                    <a16:rowId xmlns:a16="http://schemas.microsoft.com/office/drawing/2014/main" val="3861685948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3300">
                          <a:effectLst/>
                        </a:rPr>
                        <a:t>13 kV</a:t>
                      </a:r>
                      <a:endParaRPr lang="en-US" sz="3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3300">
                          <a:effectLst/>
                        </a:rPr>
                        <a:t>71.6 10</a:t>
                      </a:r>
                      <a:r>
                        <a:rPr lang="en-US" sz="3300" baseline="30000">
                          <a:effectLst/>
                        </a:rPr>
                        <a:t>-6</a:t>
                      </a:r>
                      <a:endParaRPr lang="en-US" sz="3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 anchor="ctr"/>
                </a:tc>
                <a:extLst>
                  <a:ext uri="{0D108BD9-81ED-4DB2-BD59-A6C34878D82A}">
                    <a16:rowId xmlns:a16="http://schemas.microsoft.com/office/drawing/2014/main" val="2266745946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3300">
                          <a:effectLst/>
                        </a:rPr>
                        <a:t>132 kV</a:t>
                      </a:r>
                      <a:endParaRPr lang="en-US" sz="3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3300">
                          <a:effectLst/>
                        </a:rPr>
                        <a:t>694.4 10</a:t>
                      </a:r>
                      <a:r>
                        <a:rPr lang="en-US" sz="3300" baseline="30000">
                          <a:effectLst/>
                        </a:rPr>
                        <a:t>-9</a:t>
                      </a:r>
                      <a:endParaRPr lang="en-US" sz="3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 anchor="ctr"/>
                </a:tc>
                <a:extLst>
                  <a:ext uri="{0D108BD9-81ED-4DB2-BD59-A6C34878D82A}">
                    <a16:rowId xmlns:a16="http://schemas.microsoft.com/office/drawing/2014/main" val="764712289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3300">
                          <a:effectLst/>
                        </a:rPr>
                        <a:t>345 kV</a:t>
                      </a:r>
                      <a:endParaRPr lang="en-US" sz="3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3300" dirty="0">
                          <a:effectLst/>
                        </a:rPr>
                        <a:t>101.7 10</a:t>
                      </a:r>
                      <a:r>
                        <a:rPr lang="en-US" sz="3300" baseline="30000" dirty="0">
                          <a:effectLst/>
                        </a:rPr>
                        <a:t>-9</a:t>
                      </a:r>
                      <a:endParaRPr lang="en-US" sz="3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 anchor="ctr"/>
                </a:tc>
                <a:extLst>
                  <a:ext uri="{0D108BD9-81ED-4DB2-BD59-A6C34878D82A}">
                    <a16:rowId xmlns:a16="http://schemas.microsoft.com/office/drawing/2014/main" val="3841146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191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E988D-D4F7-F549-541C-8B5D6C5B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09363"/>
          </a:xfrm>
        </p:spPr>
        <p:txBody>
          <a:bodyPr anchor="ctr">
            <a:normAutofit/>
          </a:bodyPr>
          <a:lstStyle/>
          <a:p>
            <a:r>
              <a:rPr lang="en-US" dirty="0"/>
              <a:t>ac transformers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92D8F5-6E9E-CD3B-754C-76B2F1AAC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555668"/>
            <a:ext cx="5157787" cy="4633995"/>
          </a:xfrm>
        </p:spPr>
        <p:txBody>
          <a:bodyPr>
            <a:normAutofit/>
          </a:bodyPr>
          <a:lstStyle/>
          <a:p>
            <a:r>
              <a:rPr lang="en-US" dirty="0"/>
              <a:t>Step-up the voltage</a:t>
            </a:r>
          </a:p>
          <a:p>
            <a:r>
              <a:rPr lang="en-US" dirty="0"/>
              <a:t>Step-down the voltage</a:t>
            </a:r>
          </a:p>
          <a:p>
            <a:r>
              <a:rPr lang="en-US" dirty="0"/>
              <a:t>Relatively cheap</a:t>
            </a:r>
          </a:p>
          <a:p>
            <a:r>
              <a:rPr lang="en-US" dirty="0"/>
              <a:t>Highly reliable</a:t>
            </a:r>
          </a:p>
          <a:p>
            <a:r>
              <a:rPr lang="en-US" dirty="0"/>
              <a:t>Must balance</a:t>
            </a:r>
          </a:p>
          <a:p>
            <a:pPr lvl="1"/>
            <a:r>
              <a:rPr lang="en-US" dirty="0"/>
              <a:t>Safety</a:t>
            </a:r>
          </a:p>
          <a:p>
            <a:pPr lvl="1"/>
            <a:r>
              <a:rPr lang="en-US" dirty="0"/>
              <a:t>Cost</a:t>
            </a:r>
          </a:p>
          <a:p>
            <a:pPr lvl="1"/>
            <a:r>
              <a:rPr lang="en-US" dirty="0"/>
              <a:t>Practicality</a:t>
            </a:r>
          </a:p>
          <a:p>
            <a:pPr marL="457200" indent="-457200">
              <a:buNone/>
            </a:pPr>
            <a:r>
              <a:rPr lang="en-US" dirty="0">
                <a:sym typeface="Wingdings" pitchFamily="2" charset="2"/>
              </a:rPr>
              <a:t> Use different voltages at different locations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D5E5C-F6BF-54CE-3459-02B6825FDF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80641"/>
            <a:ext cx="295002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2024 Daniel S. Kirschen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068E9-3E50-9D92-C060-6D02157E7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638306"/>
            <a:ext cx="2743200" cy="28065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97646A6-6B76-9347-9EA0-ECEE7D8FD72D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6" name="Picture 2" descr="Transformatorstasjon">
            <a:hlinkClick r:id="rId2"/>
            <a:extLst>
              <a:ext uri="{FF2B5EF4-FFF2-40B4-BE49-F238E27FC236}">
                <a16:creationId xmlns:a16="http://schemas.microsoft.com/office/drawing/2014/main" id="{49A99FD5-134A-7CCB-28C2-0A6E062C8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7" r="28409" b="6937"/>
          <a:stretch/>
        </p:blipFill>
        <p:spPr bwMode="auto">
          <a:xfrm>
            <a:off x="5558423" y="1496290"/>
            <a:ext cx="3581400" cy="42164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5" name="Picture 4">
            <a:hlinkClick r:id="rId4"/>
            <a:extLst>
              <a:ext uri="{FF2B5EF4-FFF2-40B4-BE49-F238E27FC236}">
                <a16:creationId xmlns:a16="http://schemas.microsoft.com/office/drawing/2014/main" id="{781D95DB-FD99-127D-9023-6695E423D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69" y="1496289"/>
            <a:ext cx="2794000" cy="42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23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7B9B85-192F-0113-EDDE-98FE1C40B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Typical operating voltages in large power systems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767B6C-174C-8F70-46BE-DFE8207F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2024 Daniel S. Kirschen</a:t>
            </a:r>
            <a:endParaRPr lang="en-US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CFBBF-D79D-CCD6-0D46-CC7F01BE1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99127-A547-B3E5-6261-A441585ACA9A}"/>
              </a:ext>
            </a:extLst>
          </p:cNvPr>
          <p:cNvSpPr txBox="1"/>
          <p:nvPr/>
        </p:nvSpPr>
        <p:spPr>
          <a:xfrm>
            <a:off x="91067" y="6432601"/>
            <a:ext cx="11133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United States Department of Energy, Blackout 2003, “Final Report on the August 14, 2003, Blackout in the United States and Canada: Causes and Recommendations”</a:t>
            </a:r>
            <a:endParaRPr lang="en-US" sz="1200" dirty="0"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B4139E-2D0B-3770-CABE-56868E525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7" y="1463837"/>
            <a:ext cx="12023417" cy="39303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24EDBC-7968-5D6E-74A0-A41491488967}"/>
              </a:ext>
            </a:extLst>
          </p:cNvPr>
          <p:cNvSpPr txBox="1"/>
          <p:nvPr/>
        </p:nvSpPr>
        <p:spPr>
          <a:xfrm>
            <a:off x="529403" y="5616910"/>
            <a:ext cx="111331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 average, only about 5% of the electrical energy generated in the United States is dissipated as losses in the transmission and distribution networks. Most of these losses occur in the low voltage distribution networks.</a:t>
            </a:r>
          </a:p>
        </p:txBody>
      </p:sp>
    </p:spTree>
    <p:extLst>
      <p:ext uri="{BB962C8B-B14F-4D97-AF65-F5344CB8AC3E}">
        <p14:creationId xmlns:p14="http://schemas.microsoft.com/office/powerpoint/2010/main" val="367784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97FD10D-0B40-4B44-A7D5-85133005A7CF}" vid="{047D7F5B-D1C2-9E40-AEA8-039029FE44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1603</TotalTime>
  <Words>959</Words>
  <Application>Microsoft Macintosh PowerPoint</Application>
  <PresentationFormat>Widescreen</PresentationFormat>
  <Paragraphs>246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Custom Design</vt:lpstr>
      <vt:lpstr>Chapter 1: Introduction</vt:lpstr>
      <vt:lpstr>Why use electrical energy?</vt:lpstr>
      <vt:lpstr>What is its main drawback?</vt:lpstr>
      <vt:lpstr>What are the attributes of a good power system?</vt:lpstr>
      <vt:lpstr>Physical structure of power systems</vt:lpstr>
      <vt:lpstr>Why ac?</vt:lpstr>
      <vt:lpstr>Why ac?</vt:lpstr>
      <vt:lpstr>ac transformers</vt:lpstr>
      <vt:lpstr>Typical operating voltages in large power systems</vt:lpstr>
      <vt:lpstr>Typical voltage levels</vt:lpstr>
      <vt:lpstr>Typical consumer connections</vt:lpstr>
      <vt:lpstr>Transmission and distribution networks</vt:lpstr>
      <vt:lpstr>Centralized and distributed generation</vt:lpstr>
      <vt:lpstr>What about high voltage dc transmission?</vt:lpstr>
      <vt:lpstr>Cyber infrastructure</vt:lpstr>
      <vt:lpstr>Organizational structure</vt:lpstr>
      <vt:lpstr>Historical evolution</vt:lpstr>
      <vt:lpstr>North-American interconnections</vt:lpstr>
      <vt:lpstr>North-American interconnections</vt:lpstr>
      <vt:lpstr>Interconnected network of Continental Europe</vt:lpstr>
      <vt:lpstr>Worldwide interconnections</vt:lpstr>
      <vt:lpstr>Best renewable resources and largest load centers</vt:lpstr>
      <vt:lpstr>Proposed United States supergrid</vt:lpstr>
      <vt:lpstr>Proposed European supergrid</vt:lpstr>
      <vt:lpstr>Residential and commercial solar generation</vt:lpstr>
      <vt:lpstr>Microgrids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 Introduction</dc:title>
  <dc:creator>Daniel S Kirschen</dc:creator>
  <cp:lastModifiedBy>Daniel S Kirschen</cp:lastModifiedBy>
  <cp:revision>27</cp:revision>
  <cp:lastPrinted>2017-06-02T21:50:04Z</cp:lastPrinted>
  <dcterms:created xsi:type="dcterms:W3CDTF">2023-12-04T21:08:09Z</dcterms:created>
  <dcterms:modified xsi:type="dcterms:W3CDTF">2023-12-06T00:16:53Z</dcterms:modified>
</cp:coreProperties>
</file>